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70" r:id="rId2"/>
    <p:sldMasterId id="2147484175" r:id="rId3"/>
  </p:sldMasterIdLst>
  <p:notesMasterIdLst>
    <p:notesMasterId r:id="rId41"/>
  </p:notesMasterIdLst>
  <p:handoutMasterIdLst>
    <p:handoutMasterId r:id="rId42"/>
  </p:handoutMasterIdLst>
  <p:sldIdLst>
    <p:sldId id="260" r:id="rId4"/>
    <p:sldId id="261" r:id="rId5"/>
    <p:sldId id="589" r:id="rId6"/>
    <p:sldId id="432" r:id="rId7"/>
    <p:sldId id="541" r:id="rId8"/>
    <p:sldId id="520" r:id="rId9"/>
    <p:sldId id="612" r:id="rId10"/>
    <p:sldId id="514" r:id="rId11"/>
    <p:sldId id="521" r:id="rId12"/>
    <p:sldId id="551" r:id="rId13"/>
    <p:sldId id="567" r:id="rId14"/>
    <p:sldId id="598" r:id="rId15"/>
    <p:sldId id="568" r:id="rId16"/>
    <p:sldId id="599" r:id="rId17"/>
    <p:sldId id="523" r:id="rId18"/>
    <p:sldId id="594" r:id="rId19"/>
    <p:sldId id="595" r:id="rId20"/>
    <p:sldId id="596" r:id="rId21"/>
    <p:sldId id="473" r:id="rId22"/>
    <p:sldId id="549" r:id="rId23"/>
    <p:sldId id="529" r:id="rId24"/>
    <p:sldId id="590" r:id="rId25"/>
    <p:sldId id="597" r:id="rId26"/>
    <p:sldId id="592" r:id="rId27"/>
    <p:sldId id="593" r:id="rId28"/>
    <p:sldId id="601" r:id="rId29"/>
    <p:sldId id="602" r:id="rId30"/>
    <p:sldId id="603" r:id="rId31"/>
    <p:sldId id="604" r:id="rId32"/>
    <p:sldId id="605" r:id="rId33"/>
    <p:sldId id="606" r:id="rId34"/>
    <p:sldId id="607" r:id="rId35"/>
    <p:sldId id="608" r:id="rId36"/>
    <p:sldId id="609" r:id="rId37"/>
    <p:sldId id="610" r:id="rId38"/>
    <p:sldId id="611" r:id="rId39"/>
    <p:sldId id="554" r:id="rId40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000099"/>
    <a:srgbClr val="9966FF"/>
    <a:srgbClr val="00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90929"/>
  </p:normalViewPr>
  <p:slideViewPr>
    <p:cSldViewPr>
      <p:cViewPr>
        <p:scale>
          <a:sx n="100" d="100"/>
          <a:sy n="100" d="100"/>
        </p:scale>
        <p:origin x="-2436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501" y="939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t" anchorCtr="0" compatLnSpc="1">
            <a:prstTxWarp prst="textNoShape">
              <a:avLst/>
            </a:prstTxWarp>
          </a:bodyPr>
          <a:lstStyle>
            <a:lvl1pPr defTabSz="92890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010" y="0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t" anchorCtr="0" compatLnSpc="1">
            <a:prstTxWarp prst="textNoShape">
              <a:avLst/>
            </a:prstTxWarp>
          </a:bodyPr>
          <a:lstStyle>
            <a:lvl1pPr algn="r" defTabSz="92890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28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b" anchorCtr="0" compatLnSpc="1">
            <a:prstTxWarp prst="textNoShape">
              <a:avLst/>
            </a:prstTxWarp>
          </a:bodyPr>
          <a:lstStyle>
            <a:lvl1pPr defTabSz="92890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010" y="9445928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b" anchorCtr="0" compatLnSpc="1">
            <a:prstTxWarp prst="textNoShape">
              <a:avLst/>
            </a:prstTxWarp>
          </a:bodyPr>
          <a:lstStyle>
            <a:lvl1pPr algn="r" defTabSz="928908" eaLnBrk="0" hangingPunct="0">
              <a:defRPr sz="1200"/>
            </a:lvl1pPr>
          </a:lstStyle>
          <a:p>
            <a:pPr>
              <a:defRPr/>
            </a:pPr>
            <a:fld id="{72D23D74-8D95-4C9F-A578-060C58EC2D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t" anchorCtr="0" compatLnSpc="1">
            <a:prstTxWarp prst="textNoShape">
              <a:avLst/>
            </a:prstTxWarp>
          </a:bodyPr>
          <a:lstStyle>
            <a:lvl1pPr defTabSz="92890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010" y="0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t" anchorCtr="0" compatLnSpc="1">
            <a:prstTxWarp prst="textNoShape">
              <a:avLst/>
            </a:prstTxWarp>
          </a:bodyPr>
          <a:lstStyle>
            <a:lvl1pPr algn="r" defTabSz="92890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44" y="4722192"/>
            <a:ext cx="4995087" cy="44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928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b" anchorCtr="0" compatLnSpc="1">
            <a:prstTxWarp prst="textNoShape">
              <a:avLst/>
            </a:prstTxWarp>
          </a:bodyPr>
          <a:lstStyle>
            <a:lvl1pPr defTabSz="92890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010" y="9445928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1" tIns="47518" rIns="91381" bIns="47518" numCol="1" anchor="b" anchorCtr="0" compatLnSpc="1">
            <a:prstTxWarp prst="textNoShape">
              <a:avLst/>
            </a:prstTxWarp>
          </a:bodyPr>
          <a:lstStyle>
            <a:lvl1pPr algn="r" defTabSz="928908" eaLnBrk="0" hangingPunct="0">
              <a:defRPr sz="1200"/>
            </a:lvl1pPr>
          </a:lstStyle>
          <a:p>
            <a:pPr>
              <a:defRPr/>
            </a:pPr>
            <a:fld id="{55CA74A2-F5B4-4678-87D7-A30DD4F130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533" indent="-285354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5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595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774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7612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51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81289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23127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9AAA834-B73B-42DA-8170-7997003CCDD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61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slide kun je naar mijn mening wel weglaten omdat hij dubbelt met het VO jaarverslag op de </a:t>
            </a:r>
            <a:r>
              <a:rPr lang="nl-NL"/>
              <a:t>vorige slides.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66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60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23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Paar tekst aanpassingen.</a:t>
            </a:r>
          </a:p>
          <a:p>
            <a:r>
              <a:rPr lang="en-GB" altLang="en-US" smtClean="0"/>
              <a:t>Verlaging pensioenen meer expliciet vermeld.  Kan dit niet beter in aparte bladzijde ?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533" indent="-285354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5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595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774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7612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51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81289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23127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E441F10-91B5-49C5-8C88-AA5F9C69704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533" indent="-285354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5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595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774" indent="-227056" defTabSz="9281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7612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51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81289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23127" indent="-227056" defTabSz="9281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E73030F-D545-4E20-A7DD-43A8CE8CB25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26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300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27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32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36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33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175C-E73D-4441-956C-4218EF2E3BFC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20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45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08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92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9235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3"/>
          <p:cNvGrpSpPr>
            <a:grpSpLocks/>
          </p:cNvGrpSpPr>
          <p:nvPr userDrawn="1"/>
        </p:nvGrpSpPr>
        <p:grpSpPr bwMode="auto">
          <a:xfrm>
            <a:off x="185738" y="6386513"/>
            <a:ext cx="1790700" cy="436562"/>
            <a:chOff x="197874" y="6390795"/>
            <a:chExt cx="1791110" cy="437373"/>
          </a:xfrm>
        </p:grpSpPr>
        <p:grpSp>
          <p:nvGrpSpPr>
            <p:cNvPr id="5" name="Groep 14"/>
            <p:cNvGrpSpPr>
              <a:grpSpLocks/>
            </p:cNvGrpSpPr>
            <p:nvPr userDrawn="1"/>
          </p:nvGrpSpPr>
          <p:grpSpPr bwMode="auto">
            <a:xfrm>
              <a:off x="197874" y="6390795"/>
              <a:ext cx="1791110" cy="437373"/>
              <a:chOff x="-102663" y="-3"/>
              <a:chExt cx="5484288" cy="817883"/>
            </a:xfrm>
          </p:grpSpPr>
          <p:pic>
            <p:nvPicPr>
              <p:cNvPr id="7" name="Afbeelding 16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25" y="0"/>
                <a:ext cx="4305300" cy="817880"/>
              </a:xfrm>
              <a:prstGeom prst="rect">
                <a:avLst/>
              </a:prstGeom>
              <a:noFill/>
              <a:ln w="38100">
                <a:solidFill>
                  <a:srgbClr val="335B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Afbeelding 17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63" y="-3"/>
                <a:ext cx="1283764" cy="81788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335B74"/>
                </a:solidFill>
                <a:miter lim="800000"/>
                <a:headEnd/>
                <a:tailEnd/>
              </a:ln>
            </p:spPr>
          </p:pic>
        </p:grpSp>
        <p:sp>
          <p:nvSpPr>
            <p:cNvPr id="6" name="Rechthoek 15"/>
            <p:cNvSpPr/>
            <p:nvPr userDrawn="1"/>
          </p:nvSpPr>
          <p:spPr>
            <a:xfrm>
              <a:off x="591664" y="6392385"/>
              <a:ext cx="63515" cy="435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F38BA4-6450-40B5-8B01-F812FD02BA0A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88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 bwMode="gray">
          <a:xfrm>
            <a:off x="8242300" y="6500813"/>
            <a:ext cx="9017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6A18F5B-96BF-4BD2-87E0-34C7DE258D97}" type="slidenum">
              <a:rPr lang="nl-NL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5" name="Groep 14"/>
          <p:cNvGrpSpPr>
            <a:grpSpLocks/>
          </p:cNvGrpSpPr>
          <p:nvPr userDrawn="1"/>
        </p:nvGrpSpPr>
        <p:grpSpPr bwMode="auto">
          <a:xfrm>
            <a:off x="185738" y="6386513"/>
            <a:ext cx="1790700" cy="436562"/>
            <a:chOff x="197874" y="6390795"/>
            <a:chExt cx="1791110" cy="437373"/>
          </a:xfrm>
        </p:grpSpPr>
        <p:grpSp>
          <p:nvGrpSpPr>
            <p:cNvPr id="6" name="Groep 15"/>
            <p:cNvGrpSpPr>
              <a:grpSpLocks/>
            </p:cNvGrpSpPr>
            <p:nvPr userDrawn="1"/>
          </p:nvGrpSpPr>
          <p:grpSpPr bwMode="auto">
            <a:xfrm>
              <a:off x="197874" y="6390795"/>
              <a:ext cx="1791110" cy="437373"/>
              <a:chOff x="-102663" y="-3"/>
              <a:chExt cx="5484288" cy="817883"/>
            </a:xfrm>
          </p:grpSpPr>
          <p:pic>
            <p:nvPicPr>
              <p:cNvPr id="8" name="Afbeelding 1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25" y="0"/>
                <a:ext cx="4305300" cy="817880"/>
              </a:xfrm>
              <a:prstGeom prst="rect">
                <a:avLst/>
              </a:prstGeom>
              <a:noFill/>
              <a:ln w="38100">
                <a:solidFill>
                  <a:srgbClr val="335B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Afbeelding 18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63" y="-3"/>
                <a:ext cx="1283764" cy="81788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335B74"/>
                </a:solidFill>
                <a:miter lim="800000"/>
                <a:headEnd/>
                <a:tailEnd/>
              </a:ln>
            </p:spPr>
          </p:pic>
        </p:grpSp>
        <p:sp>
          <p:nvSpPr>
            <p:cNvPr id="7" name="Rechthoek 16"/>
            <p:cNvSpPr/>
            <p:nvPr userDrawn="1"/>
          </p:nvSpPr>
          <p:spPr>
            <a:xfrm>
              <a:off x="591664" y="6392385"/>
              <a:ext cx="63515" cy="435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15" y="169335"/>
            <a:ext cx="7175986" cy="79913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415" y="1041149"/>
            <a:ext cx="7175986" cy="493631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617E547-1EBC-4092-8B9E-8AE3D6C3A13F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5553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7F2F3B-49BE-4F3F-AB1B-0706567AA5C7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290F3D8-435B-41A0-8886-A67D40EF5A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70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FAECE6-794B-428B-9566-4C2D4A7A31C4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7248E0B-1628-4D02-A321-8FA125E5BF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93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9AFF0B-3A0B-483D-A3BD-E39B6B3BFCC1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0ED32B5-4C56-43CB-AB85-C6E348809F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95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11"/>
          <p:cNvGrpSpPr>
            <a:grpSpLocks/>
          </p:cNvGrpSpPr>
          <p:nvPr userDrawn="1"/>
        </p:nvGrpSpPr>
        <p:grpSpPr bwMode="auto">
          <a:xfrm>
            <a:off x="185738" y="6386513"/>
            <a:ext cx="1790700" cy="436562"/>
            <a:chOff x="197874" y="6390795"/>
            <a:chExt cx="1791110" cy="437373"/>
          </a:xfrm>
        </p:grpSpPr>
        <p:grpSp>
          <p:nvGrpSpPr>
            <p:cNvPr id="4" name="Groep 6"/>
            <p:cNvGrpSpPr>
              <a:grpSpLocks/>
            </p:cNvGrpSpPr>
            <p:nvPr userDrawn="1"/>
          </p:nvGrpSpPr>
          <p:grpSpPr bwMode="auto">
            <a:xfrm>
              <a:off x="197874" y="6390795"/>
              <a:ext cx="1791110" cy="437373"/>
              <a:chOff x="-102663" y="-3"/>
              <a:chExt cx="5484288" cy="817883"/>
            </a:xfrm>
          </p:grpSpPr>
          <p:pic>
            <p:nvPicPr>
              <p:cNvPr id="6" name="Afbeelding 8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25" y="0"/>
                <a:ext cx="4305300" cy="817880"/>
              </a:xfrm>
              <a:prstGeom prst="rect">
                <a:avLst/>
              </a:prstGeom>
              <a:noFill/>
              <a:ln w="38100">
                <a:solidFill>
                  <a:srgbClr val="335B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Afbeelding 9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63" y="-3"/>
                <a:ext cx="1283764" cy="81788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335B74"/>
                </a:solidFill>
                <a:miter lim="800000"/>
                <a:headEnd/>
                <a:tailEnd/>
              </a:ln>
            </p:spPr>
          </p:pic>
        </p:grpSp>
        <p:sp>
          <p:nvSpPr>
            <p:cNvPr id="5" name="Rechthoek 10"/>
            <p:cNvSpPr/>
            <p:nvPr userDrawn="1"/>
          </p:nvSpPr>
          <p:spPr>
            <a:xfrm>
              <a:off x="591664" y="6392385"/>
              <a:ext cx="63515" cy="435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200" y="387043"/>
            <a:ext cx="6589200" cy="54429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37DF26-4E05-4545-833B-2BB9830AD207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3475" y="6135688"/>
            <a:ext cx="525621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1875" y="6500813"/>
            <a:ext cx="492125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B65DC0C-AD0E-4FEF-A777-9A224E1560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76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52A561-18C3-429F-AA6D-34479EDFAD30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ADE647E-9939-415D-BDA9-72D0ABF343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52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433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84F9FD-508E-45FD-8B72-AB1DE2971493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7F858B9-CD09-4B41-8D2E-F0BC915439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62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909AD9-6967-4A5E-817A-24465A48DCCC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558E51B-4122-401E-9469-869DA23C28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2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B8A053-ED6B-455A-86B7-4FF9162EEA26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7718B0-2E5F-4AE0-AAEB-4C53DDF17B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70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smtClean="0">
                <a:solidFill>
                  <a:srgbClr val="1CADE4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smtClean="0">
                <a:solidFill>
                  <a:srgbClr val="1CADE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9473EE-9214-426B-90DF-75A3898340F7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5211A0F-B541-4AA8-945A-F1AE566B50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164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AA49F6-0846-4B33-B19F-8BB999C6DD8C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BE21779-DCA1-43C9-ACF8-9AE36AC8E8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979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smtClean="0">
                <a:solidFill>
                  <a:srgbClr val="1CADE4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smtClean="0">
                <a:solidFill>
                  <a:srgbClr val="1CADE4"/>
                </a:solidFill>
                <a:latin typeface="Arial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BC0A4A-018F-49D4-87DC-8432E02C1265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0F02A14-7313-4D8C-BC2B-7B5F17B599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40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0D05E1-AEF5-448E-8623-1058F89B18B8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9E00CB5-363D-410A-8068-985903C1A6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16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2C945E-35B2-4B77-B96B-B971F2E13B61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550E09D-29FC-4C9C-A82A-835190445E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285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CA11210-0F39-4DB2-83DF-AB593AA457D6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3DB7877-7877-453A-BA4A-89E7FABE1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19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08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738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432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799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358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883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18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068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098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217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399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82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879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7194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80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9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4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2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0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WINNT\Profiles\dg431.001\Desktop\People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6325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2"/>
          <p:cNvSpPr txBox="1">
            <a:spLocks noChangeArrowheads="1"/>
          </p:cNvSpPr>
          <p:nvPr/>
        </p:nvSpPr>
        <p:spPr bwMode="auto">
          <a:xfrm>
            <a:off x="8642350" y="6353175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D5087E87-A0DF-4D47-B478-6173F92EA97E}" type="slidenum">
              <a:rPr lang="en-US" sz="1200" smtClean="0">
                <a:solidFill>
                  <a:srgbClr val="000099"/>
                </a:solidFill>
              </a:rPr>
              <a:pPr>
                <a:defRPr/>
              </a:pPr>
              <a:t>‹nr.›</a:t>
            </a:fld>
            <a:r>
              <a:rPr lang="en-US" smtClean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02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5995988"/>
            <a:ext cx="3848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D7DDE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69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0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1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2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3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4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5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6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7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8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9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0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2057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8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9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1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2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3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4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5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6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7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8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320800" y="119063"/>
            <a:ext cx="721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20800" y="1100138"/>
            <a:ext cx="72136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D2E41F3-7252-4A58-834A-BCE72C3571D9}" type="datetimeFigureOut">
              <a:rPr lang="nl-NL"/>
              <a:pPr>
                <a:defRPr/>
              </a:pPr>
              <a:t>20-6-2018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2075" y="6135688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nl-NL"/>
              <a:t>Bijdrage VO aan Algemene Vergadering VVSPTN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66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WINNT\Profiles\dg431.001\Desktop\People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6325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2"/>
          <p:cNvSpPr txBox="1">
            <a:spLocks noChangeArrowheads="1"/>
          </p:cNvSpPr>
          <p:nvPr/>
        </p:nvSpPr>
        <p:spPr bwMode="auto">
          <a:xfrm>
            <a:off x="8642350" y="6353175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1491E9AC-A6BD-4B95-9B67-EDECC87027E7}" type="slidenum">
              <a:rPr lang="en-US" sz="1200" smtClean="0">
                <a:solidFill>
                  <a:srgbClr val="000099"/>
                </a:solidFill>
              </a:rPr>
              <a:pPr>
                <a:defRPr/>
              </a:pPr>
              <a:t>‹nr.›</a:t>
            </a:fld>
            <a:r>
              <a:rPr lang="en-US" smtClean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02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5995988"/>
            <a:ext cx="3848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8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371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 err="1">
                <a:solidFill>
                  <a:srgbClr val="333399"/>
                </a:solidFill>
              </a:rPr>
              <a:t>Annual</a:t>
            </a:r>
            <a:r>
              <a:rPr lang="nl-NL" dirty="0">
                <a:solidFill>
                  <a:srgbClr val="333399"/>
                </a:solidFill>
              </a:rPr>
              <a:t> information meeting</a:t>
            </a:r>
            <a:r>
              <a:rPr lang="en-US" altLang="en-US" dirty="0" smtClean="0">
                <a:solidFill>
                  <a:srgbClr val="333399"/>
                </a:solidFill>
              </a:rPr>
              <a:t/>
            </a:r>
            <a:br>
              <a:rPr lang="en-US" altLang="en-US" dirty="0" smtClean="0">
                <a:solidFill>
                  <a:srgbClr val="333399"/>
                </a:solidFill>
              </a:rPr>
            </a:br>
            <a:r>
              <a:rPr lang="en-US" altLang="en-US" dirty="0" err="1" smtClean="0">
                <a:solidFill>
                  <a:srgbClr val="333399"/>
                </a:solidFill>
              </a:rPr>
              <a:t>Stichting</a:t>
            </a:r>
            <a:r>
              <a:rPr lang="en-US" altLang="en-US" dirty="0" smtClean="0">
                <a:solidFill>
                  <a:srgbClr val="333399"/>
                </a:solidFill>
              </a:rPr>
              <a:t> Pensioenfonds </a:t>
            </a:r>
            <a:br>
              <a:rPr lang="en-US" altLang="en-US" dirty="0" smtClean="0">
                <a:solidFill>
                  <a:srgbClr val="333399"/>
                </a:solidFill>
              </a:rPr>
            </a:br>
            <a:r>
              <a:rPr lang="en-US" altLang="en-US" dirty="0" smtClean="0">
                <a:solidFill>
                  <a:srgbClr val="333399"/>
                </a:solidFill>
              </a:rPr>
              <a:t>Thales Nederland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333399"/>
                </a:solidFill>
              </a:rPr>
              <a:t>21 </a:t>
            </a:r>
            <a:r>
              <a:rPr lang="en-US" altLang="en-US" dirty="0" err="1" smtClean="0">
                <a:solidFill>
                  <a:srgbClr val="333399"/>
                </a:solidFill>
              </a:rPr>
              <a:t>juni</a:t>
            </a:r>
            <a:r>
              <a:rPr lang="en-US" altLang="en-US" dirty="0" smtClean="0">
                <a:solidFill>
                  <a:srgbClr val="333399"/>
                </a:solidFill>
              </a:rPr>
              <a:t> 2018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458200" cy="5097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US" sz="2000" dirty="0">
                <a:solidFill>
                  <a:srgbClr val="333399"/>
                </a:solidFill>
              </a:rPr>
              <a:t>The aim is to provide insight </a:t>
            </a:r>
            <a:r>
              <a:rPr lang="en-US" sz="2000" dirty="0" smtClean="0">
                <a:solidFill>
                  <a:srgbClr val="333399"/>
                </a:solidFill>
              </a:rPr>
              <a:t>into:</a:t>
            </a:r>
            <a:endParaRPr lang="en-GB" sz="20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</a:rPr>
              <a:t>The consequences of the financial structure of the fund (in particular the strategic investment mix</a:t>
            </a:r>
            <a:r>
              <a:rPr lang="en-US" sz="2000" dirty="0" smtClean="0">
                <a:solidFill>
                  <a:srgbClr val="333399"/>
                </a:solidFill>
              </a:rPr>
              <a:t>);</a:t>
            </a: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</a:rPr>
              <a:t>Expectations and risks, particularly with a view to purchasing power</a:t>
            </a:r>
            <a:r>
              <a:rPr lang="en-US" sz="2000" dirty="0" smtClean="0">
                <a:solidFill>
                  <a:srgbClr val="333399"/>
                </a:solidFill>
              </a:rPr>
              <a:t>;</a:t>
            </a: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</a:rPr>
              <a:t>The consistency and balance of the policy</a:t>
            </a:r>
            <a:r>
              <a:rPr lang="en-US" sz="2000" dirty="0" smtClean="0">
                <a:solidFill>
                  <a:srgbClr val="333399"/>
                </a:solidFill>
              </a:rPr>
              <a:t>;</a:t>
            </a: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</a:rPr>
              <a:t>The feasibility and consistency of the premium policy</a:t>
            </a:r>
            <a:r>
              <a:rPr lang="en-US" sz="2000" dirty="0" smtClean="0">
                <a:solidFill>
                  <a:srgbClr val="333399"/>
                </a:solidFill>
              </a:rPr>
              <a:t>;</a:t>
            </a: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</a:rPr>
              <a:t>The recovery power of the fund</a:t>
            </a:r>
            <a:r>
              <a:rPr lang="en-US" sz="2000" dirty="0" smtClean="0">
                <a:solidFill>
                  <a:srgbClr val="333399"/>
                </a:solidFill>
              </a:rPr>
              <a:t>.</a:t>
            </a:r>
          </a:p>
          <a:p>
            <a:pPr>
              <a:defRPr/>
            </a:pPr>
            <a:endParaRPr lang="en-GB" sz="2000" dirty="0">
              <a:solidFill>
                <a:srgbClr val="33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000" dirty="0">
                <a:solidFill>
                  <a:srgbClr val="333399"/>
                </a:solidFill>
              </a:rPr>
              <a:t>The most important outcome that is looked at is the pension result. That is a measure of purchasing power. Note: the test has a time window of 60 years! </a:t>
            </a:r>
            <a:endParaRPr lang="en-US" sz="2000" dirty="0" smtClean="0">
              <a:solidFill>
                <a:srgbClr val="33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333399"/>
                </a:solidFill>
              </a:rPr>
              <a:t>In </a:t>
            </a:r>
            <a:r>
              <a:rPr lang="en-US" sz="2000" dirty="0">
                <a:solidFill>
                  <a:srgbClr val="333399"/>
                </a:solidFill>
              </a:rPr>
              <a:t>2017 it was established that the pension results from the actual financial position still fall within the set limits. Based on the coverage ratio (as at 1-1-2017), the pension result amounts to about 100% on average, but </a:t>
            </a:r>
            <a:r>
              <a:rPr lang="en-US" sz="2000" dirty="0" smtClean="0">
                <a:solidFill>
                  <a:srgbClr val="333399"/>
                </a:solidFill>
              </a:rPr>
              <a:t>in a bad weather scenario it will be about </a:t>
            </a:r>
            <a:r>
              <a:rPr lang="en-US" sz="2000" dirty="0">
                <a:solidFill>
                  <a:srgbClr val="333399"/>
                </a:solidFill>
              </a:rPr>
              <a:t>70%.</a:t>
            </a:r>
            <a:endParaRPr lang="en-GB" sz="1600" dirty="0">
              <a:solidFill>
                <a:srgbClr val="333399"/>
              </a:solidFill>
            </a:endParaRPr>
          </a:p>
          <a:p>
            <a:pPr>
              <a:buFontTx/>
              <a:buChar char="-"/>
              <a:defRPr/>
            </a:pPr>
            <a:endParaRPr lang="en-GB" sz="2000" dirty="0">
              <a:solidFill>
                <a:srgbClr val="333399"/>
              </a:solidFill>
            </a:endParaRPr>
          </a:p>
          <a:p>
            <a:pPr>
              <a:buFontTx/>
              <a:buChar char="-"/>
              <a:defRPr/>
            </a:pPr>
            <a:endParaRPr lang="en-GB" sz="2000" dirty="0" smtClean="0">
              <a:solidFill>
                <a:srgbClr val="333399"/>
              </a:solidFill>
            </a:endParaRPr>
          </a:p>
          <a:p>
            <a:pPr>
              <a:defRPr/>
            </a:pPr>
            <a:endParaRPr lang="en-GB" sz="2000" dirty="0" smtClean="0">
              <a:solidFill>
                <a:srgbClr val="333399"/>
              </a:solidFill>
            </a:endParaRPr>
          </a:p>
          <a:p>
            <a:pPr>
              <a:defRPr/>
            </a:pPr>
            <a:endParaRPr lang="en-GB" sz="2400" dirty="0" smtClean="0">
              <a:solidFill>
                <a:srgbClr val="33339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8175" y="476250"/>
            <a:ext cx="7772400" cy="587375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>
                <a:solidFill>
                  <a:srgbClr val="333399"/>
                </a:solidFill>
              </a:rPr>
              <a:t/>
            </a:r>
            <a:br>
              <a:rPr lang="en-US" altLang="en-US" sz="2400" kern="0" dirty="0" smtClean="0">
                <a:solidFill>
                  <a:srgbClr val="333399"/>
                </a:solidFill>
              </a:rPr>
            </a:br>
            <a:endParaRPr lang="en-US" altLang="en-US" sz="2400" kern="0" dirty="0" smtClean="0">
              <a:solidFill>
                <a:srgbClr val="333399"/>
              </a:solidFill>
            </a:endParaRPr>
          </a:p>
        </p:txBody>
      </p:sp>
      <p:sp>
        <p:nvSpPr>
          <p:cNvPr id="44036" name="Titel 1"/>
          <p:cNvSpPr>
            <a:spLocks noGrp="1"/>
          </p:cNvSpPr>
          <p:nvPr>
            <p:ph type="title"/>
          </p:nvPr>
        </p:nvSpPr>
        <p:spPr bwMode="auto">
          <a:xfrm>
            <a:off x="409575" y="4762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600" dirty="0" err="1">
                <a:solidFill>
                  <a:srgbClr val="333399"/>
                </a:solidFill>
              </a:rPr>
              <a:t>Feasibility</a:t>
            </a:r>
            <a:r>
              <a:rPr lang="nl-NL" sz="3600" dirty="0">
                <a:solidFill>
                  <a:srgbClr val="333399"/>
                </a:solidFill>
              </a:rPr>
              <a:t> test</a:t>
            </a:r>
            <a:r>
              <a:rPr lang="en-GB" altLang="en-US" sz="3600" dirty="0" smtClean="0">
                <a:solidFill>
                  <a:srgbClr val="333399"/>
                </a:solidFill>
              </a:rPr>
              <a:t> 2017</a:t>
            </a:r>
            <a:endParaRPr lang="nl-NL" altLang="en-US" sz="36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000099"/>
                </a:solidFill>
              </a:rPr>
              <a:t>2017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5988050"/>
            <a:ext cx="8229600" cy="536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FontTx/>
              <a:buNone/>
              <a:defRPr/>
            </a:pPr>
            <a:r>
              <a:rPr lang="en-US" sz="1400" b="1" dirty="0" smtClean="0">
                <a:solidFill>
                  <a:srgbClr val="333399"/>
                </a:solidFill>
              </a:rPr>
              <a:t>* </a:t>
            </a:r>
            <a:r>
              <a:rPr lang="en-US" sz="1400" dirty="0">
                <a:solidFill>
                  <a:srgbClr val="333399"/>
                </a:solidFill>
              </a:rPr>
              <a:t>Includes Swap Overlay and currency hedging</a:t>
            </a:r>
            <a:endParaRPr lang="en-US" sz="1400" dirty="0" smtClean="0">
              <a:solidFill>
                <a:srgbClr val="333399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67848"/>
              </p:ext>
            </p:extLst>
          </p:nvPr>
        </p:nvGraphicFramePr>
        <p:xfrm>
          <a:off x="1116013" y="701687"/>
          <a:ext cx="6480323" cy="517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049"/>
                <a:gridCol w="1995137"/>
                <a:gridCol w="1995137"/>
              </a:tblGrid>
              <a:tr h="626539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99"/>
                          </a:solidFill>
                        </a:rPr>
                        <a:t>Change with respect to 2016 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+/-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99"/>
                          </a:solidFill>
                        </a:rPr>
                        <a:t>Total as at 31 December 2017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Pension equity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+ 39,6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mln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1.374,6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mln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Pension </a:t>
                      </a:r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obligations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>
                          <a:solidFill>
                            <a:srgbClr val="000099"/>
                          </a:solidFill>
                        </a:rPr>
                        <a:t>- 17,2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mln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1.217,5 </a:t>
                      </a:r>
                      <a:r>
                        <a:rPr lang="en-GB" sz="1800" dirty="0" err="1" smtClean="0">
                          <a:solidFill>
                            <a:srgbClr val="000099"/>
                          </a:solidFill>
                        </a:rPr>
                        <a:t>mln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Number</a:t>
                      </a:r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 of </a:t>
                      </a:r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pensioners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</a:t>
                      </a:r>
                      <a:r>
                        <a:rPr lang="en-GB" sz="1800" baseline="0" dirty="0" smtClean="0">
                          <a:solidFill>
                            <a:srgbClr val="000099"/>
                          </a:solidFill>
                        </a:rPr>
                        <a:t> 38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1.664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Number</a:t>
                      </a:r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 of </a:t>
                      </a:r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active</a:t>
                      </a:r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 </a:t>
                      </a:r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people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-10</a:t>
                      </a: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1.605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Number</a:t>
                      </a:r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 of ex-</a:t>
                      </a:r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participants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</a:t>
                      </a:r>
                      <a:r>
                        <a:rPr lang="en-GB" sz="1800" baseline="0" dirty="0" smtClean="0">
                          <a:solidFill>
                            <a:srgbClr val="000099"/>
                          </a:solidFill>
                        </a:rPr>
                        <a:t> 5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1.452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Cover ratio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+4,8%-punt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112,9%</a:t>
                      </a: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333399"/>
                          </a:solidFill>
                        </a:rPr>
                        <a:t>Policy cover</a:t>
                      </a:r>
                      <a:r>
                        <a:rPr lang="nl-NL" sz="1800" baseline="0" dirty="0" smtClean="0">
                          <a:solidFill>
                            <a:srgbClr val="333399"/>
                          </a:solidFill>
                        </a:rPr>
                        <a:t> ratio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000099"/>
                          </a:solidFill>
                        </a:rPr>
                        <a:t>+</a:t>
                      </a:r>
                      <a:r>
                        <a:rPr lang="nl-NL" sz="1800" baseline="0" dirty="0" smtClean="0">
                          <a:solidFill>
                            <a:srgbClr val="000099"/>
                          </a:solidFill>
                        </a:rPr>
                        <a:t> 5,8</a:t>
                      </a:r>
                      <a:r>
                        <a:rPr lang="nl-NL" sz="1800" dirty="0" smtClean="0">
                          <a:solidFill>
                            <a:srgbClr val="000099"/>
                          </a:solidFill>
                        </a:rPr>
                        <a:t>%-punt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111,4%</a:t>
                      </a:r>
                    </a:p>
                  </a:txBody>
                  <a:tcPr marL="91429" marR="91429" marT="45719" marB="45719"/>
                </a:tc>
              </a:tr>
              <a:tr h="626477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Indexation</a:t>
                      </a:r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 (</a:t>
                      </a:r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active</a:t>
                      </a:r>
                      <a:r>
                        <a:rPr lang="nl-NL" baseline="0" dirty="0" smtClean="0">
                          <a:solidFill>
                            <a:srgbClr val="333399"/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333399"/>
                          </a:solidFill>
                        </a:rPr>
                        <a:t>people</a:t>
                      </a:r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 + </a:t>
                      </a:r>
                      <a:r>
                        <a:rPr lang="nl-NL" dirty="0" err="1" smtClean="0">
                          <a:solidFill>
                            <a:srgbClr val="333399"/>
                          </a:solidFill>
                        </a:rPr>
                        <a:t>pensioners</a:t>
                      </a:r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)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0,14% (1-1-2018)</a:t>
                      </a:r>
                      <a:endParaRPr lang="nl-NL" sz="1800" dirty="0" smtClean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412799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Return</a:t>
                      </a:r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rgbClr val="000099"/>
                          </a:solidFill>
                        </a:rPr>
                        <a:t>*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0099"/>
                          </a:solidFill>
                        </a:rPr>
                        <a:t>+3,6%</a:t>
                      </a:r>
                      <a:endParaRPr lang="nl-NL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29" marR="91429" marT="45719" marB="4571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333399"/>
                          </a:solidFill>
                        </a:rPr>
                        <a:t>(</a:t>
                      </a:r>
                      <a:r>
                        <a:rPr lang="nl-NL" dirty="0" smtClean="0">
                          <a:solidFill>
                            <a:srgbClr val="333399"/>
                          </a:solidFill>
                        </a:rPr>
                        <a:t>long-term) interest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nl-NL" sz="1800" baseline="0" dirty="0" smtClean="0">
                          <a:solidFill>
                            <a:srgbClr val="333399"/>
                          </a:solidFill>
                        </a:rPr>
                        <a:t>0,18%-punt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333399"/>
                          </a:solidFill>
                        </a:rPr>
                        <a:t>1,45%</a:t>
                      </a:r>
                      <a:endParaRPr lang="nl-NL" sz="1800" dirty="0">
                        <a:solidFill>
                          <a:srgbClr val="333399"/>
                        </a:solidFill>
                      </a:endParaRPr>
                    </a:p>
                  </a:txBody>
                  <a:tcPr marL="91429" marR="91429" marT="45719" marB="457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-2222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smtClean="0">
                <a:solidFill>
                  <a:srgbClr val="333399"/>
                </a:solidFill>
              </a:rPr>
              <a:t/>
            </a:r>
            <a:br>
              <a:rPr lang="en-US" altLang="en-US" sz="1800" smtClean="0">
                <a:solidFill>
                  <a:srgbClr val="333399"/>
                </a:solidFill>
              </a:rPr>
            </a:br>
            <a:r>
              <a:rPr lang="en-US" altLang="en-US" sz="1800" smtClean="0">
                <a:solidFill>
                  <a:srgbClr val="333399"/>
                </a:solidFill>
              </a:rPr>
              <a:t>					</a:t>
            </a:r>
            <a:endParaRPr lang="en-US" altLang="en-US" sz="1600" smtClean="0">
              <a:solidFill>
                <a:srgbClr val="333399"/>
              </a:solidFill>
              <a:latin typeface="Arial" charset="0"/>
            </a:endParaRPr>
          </a:p>
        </p:txBody>
      </p:sp>
      <p:graphicFrame>
        <p:nvGraphicFramePr>
          <p:cNvPr id="36867" name="Tijdelijke aanduiding voor grafiek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12580911"/>
              </p:ext>
            </p:extLst>
          </p:nvPr>
        </p:nvGraphicFramePr>
        <p:xfrm>
          <a:off x="454025" y="869950"/>
          <a:ext cx="8258175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Worksheet" r:id="rId4" imgW="8477345" imgH="4438555" progId="Excel.Sheet.8">
                  <p:embed/>
                </p:oleObj>
              </mc:Choice>
              <mc:Fallback>
                <p:oleObj name="Worksheet" r:id="rId4" imgW="8477345" imgH="443855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869950"/>
                        <a:ext cx="8258175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kstvak 1"/>
          <p:cNvSpPr txBox="1">
            <a:spLocks noChangeArrowheads="1"/>
          </p:cNvSpPr>
          <p:nvPr/>
        </p:nvSpPr>
        <p:spPr bwMode="auto">
          <a:xfrm>
            <a:off x="323850" y="57038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333399"/>
                </a:solidFill>
              </a:rPr>
              <a:t>Return 2017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772400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2800" dirty="0" smtClean="0"/>
              <a:t>		</a:t>
            </a:r>
            <a:r>
              <a:rPr lang="en-US" sz="1400" dirty="0" smtClean="0">
                <a:solidFill>
                  <a:srgbClr val="333399"/>
                </a:solidFill>
              </a:rPr>
              <a:t>		</a:t>
            </a:r>
            <a:r>
              <a:rPr lang="en-US" sz="1800" dirty="0" smtClean="0">
                <a:solidFill>
                  <a:srgbClr val="333399"/>
                </a:solidFill>
              </a:rPr>
              <a:t>	</a:t>
            </a:r>
            <a:r>
              <a:rPr lang="en-US" altLang="en-US" sz="1800" dirty="0">
                <a:solidFill>
                  <a:srgbClr val="333399"/>
                </a:solidFill>
              </a:rPr>
              <a:t> Return </a:t>
            </a:r>
            <a:r>
              <a:rPr lang="en-US" sz="1800" dirty="0" smtClean="0">
                <a:solidFill>
                  <a:srgbClr val="333399"/>
                </a:solidFill>
              </a:rPr>
              <a:t>		</a:t>
            </a:r>
            <a:r>
              <a:rPr lang="en-US" sz="1800" dirty="0">
                <a:solidFill>
                  <a:srgbClr val="333399"/>
                </a:solidFill>
              </a:rPr>
              <a:t>  </a:t>
            </a:r>
            <a:r>
              <a:rPr lang="en-US" sz="1800" dirty="0" smtClean="0">
                <a:solidFill>
                  <a:srgbClr val="333399"/>
                </a:solidFill>
              </a:rPr>
              <a:t>    </a:t>
            </a:r>
            <a:r>
              <a:rPr lang="en-US" altLang="en-US" sz="1800" dirty="0" smtClean="0">
                <a:solidFill>
                  <a:srgbClr val="333399"/>
                </a:solidFill>
              </a:rPr>
              <a:t>Return </a:t>
            </a:r>
            <a:endParaRPr lang="en-US" sz="1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				Fund 2017		    benchmark 2017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Equity				  10,43%		        10,63%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Bonds			    1,88%		          0,74%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Real estate funds			</a:t>
            </a:r>
            <a:r>
              <a:rPr lang="en-US" sz="1800" u="sng" dirty="0">
                <a:solidFill>
                  <a:srgbClr val="333399"/>
                </a:solidFill>
              </a:rPr>
              <a:t> </a:t>
            </a:r>
            <a:r>
              <a:rPr lang="en-US" sz="1800" u="sng" dirty="0" smtClean="0">
                <a:solidFill>
                  <a:srgbClr val="333399"/>
                </a:solidFill>
              </a:rPr>
              <a:t>   2,49%</a:t>
            </a:r>
            <a:r>
              <a:rPr lang="en-US" sz="1800" dirty="0" smtClean="0">
                <a:solidFill>
                  <a:srgbClr val="333399"/>
                </a:solidFill>
              </a:rPr>
              <a:t>		          </a:t>
            </a:r>
            <a:r>
              <a:rPr lang="en-US" sz="1800" u="sng" dirty="0" smtClean="0">
                <a:solidFill>
                  <a:srgbClr val="333399"/>
                </a:solidFill>
              </a:rPr>
              <a:t>1,40%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endParaRPr lang="en-US" sz="1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Total			    4,83%		          4,40%</a:t>
            </a:r>
            <a:r>
              <a:rPr lang="en-US" sz="1800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nl-NL" sz="1800" dirty="0" err="1">
                <a:solidFill>
                  <a:srgbClr val="333399"/>
                </a:solidFill>
              </a:rPr>
              <a:t>Contribution</a:t>
            </a:r>
            <a:r>
              <a:rPr lang="nl-NL" sz="1800" dirty="0"/>
              <a:t> </a:t>
            </a:r>
            <a:r>
              <a:rPr lang="en-US" sz="1800" dirty="0" smtClean="0">
                <a:solidFill>
                  <a:srgbClr val="333399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>
                <a:solidFill>
                  <a:srgbClr val="333399"/>
                </a:solidFill>
              </a:rPr>
              <a:t>Swap </a:t>
            </a:r>
            <a:r>
              <a:rPr lang="en-US" sz="1800" dirty="0" smtClean="0">
                <a:solidFill>
                  <a:srgbClr val="333399"/>
                </a:solidFill>
              </a:rPr>
              <a:t>overlay/LDI </a:t>
            </a:r>
            <a:r>
              <a:rPr lang="nl-NL" sz="1800" dirty="0">
                <a:solidFill>
                  <a:srgbClr val="333399"/>
                </a:solidFill>
              </a:rPr>
              <a:t>portfolio</a:t>
            </a:r>
            <a:r>
              <a:rPr lang="nl-NL" sz="1800" dirty="0"/>
              <a:t> </a:t>
            </a:r>
            <a:r>
              <a:rPr lang="en-US" sz="1800" dirty="0" smtClean="0">
                <a:solidFill>
                  <a:srgbClr val="333399"/>
                </a:solidFill>
              </a:rPr>
              <a:t>		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dirty="0" smtClean="0">
                <a:solidFill>
                  <a:srgbClr val="333399"/>
                </a:solidFill>
              </a:rPr>
              <a:t> -2,37%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nl-NL" sz="1800" dirty="0" err="1">
                <a:solidFill>
                  <a:srgbClr val="333399"/>
                </a:solidFill>
              </a:rPr>
              <a:t>Currency</a:t>
            </a:r>
            <a:r>
              <a:rPr lang="nl-NL" sz="1800" dirty="0">
                <a:solidFill>
                  <a:srgbClr val="333399"/>
                </a:solidFill>
              </a:rPr>
              <a:t> </a:t>
            </a:r>
            <a:r>
              <a:rPr lang="nl-NL" sz="1800" dirty="0" err="1">
                <a:solidFill>
                  <a:srgbClr val="333399"/>
                </a:solidFill>
              </a:rPr>
              <a:t>hedging</a:t>
            </a:r>
            <a:r>
              <a:rPr lang="nl-NL" sz="1800" dirty="0">
                <a:solidFill>
                  <a:srgbClr val="333399"/>
                </a:solidFill>
              </a:rPr>
              <a:t> </a:t>
            </a:r>
            <a:r>
              <a:rPr lang="en-US" sz="1800" dirty="0" smtClean="0">
                <a:solidFill>
                  <a:srgbClr val="333399"/>
                </a:solidFill>
              </a:rPr>
              <a:t>			</a:t>
            </a:r>
            <a:r>
              <a:rPr lang="en-US" sz="1800" u="sng" dirty="0">
                <a:solidFill>
                  <a:srgbClr val="333399"/>
                </a:solidFill>
              </a:rPr>
              <a:t> </a:t>
            </a:r>
            <a:r>
              <a:rPr lang="en-US" sz="1800" u="sng" dirty="0" smtClean="0">
                <a:solidFill>
                  <a:srgbClr val="333399"/>
                </a:solidFill>
              </a:rPr>
              <a:t>  1,12%</a:t>
            </a:r>
            <a:r>
              <a:rPr lang="en-US" sz="1800" dirty="0" smtClean="0">
                <a:solidFill>
                  <a:srgbClr val="333399"/>
                </a:solidFill>
              </a:rPr>
              <a:t>		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dirty="0" smtClean="0">
                <a:solidFill>
                  <a:srgbClr val="333399"/>
                </a:solidFill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r>
              <a:rPr lang="en-US" sz="1800" b="1" dirty="0" smtClean="0">
                <a:solidFill>
                  <a:srgbClr val="333399"/>
                </a:solidFill>
              </a:rPr>
              <a:t>Total return 2017</a:t>
            </a:r>
            <a:r>
              <a:rPr lang="en-US" sz="1800" dirty="0" smtClean="0">
                <a:solidFill>
                  <a:srgbClr val="333399"/>
                </a:solidFill>
              </a:rPr>
              <a:t>			   </a:t>
            </a:r>
            <a:r>
              <a:rPr lang="en-US" sz="1800" b="1" dirty="0" smtClean="0">
                <a:solidFill>
                  <a:srgbClr val="333399"/>
                </a:solidFill>
              </a:rPr>
              <a:t>3,58%	</a:t>
            </a:r>
          </a:p>
          <a:p>
            <a:pPr>
              <a:lnSpc>
                <a:spcPct val="90000"/>
              </a:lnSpc>
              <a:buFontTx/>
              <a:buNone/>
              <a:tabLst>
                <a:tab pos="2387600" algn="l"/>
                <a:tab pos="3144838" algn="r"/>
                <a:tab pos="3810000" algn="l"/>
                <a:tab pos="4384675" algn="r"/>
                <a:tab pos="4957763" algn="l"/>
                <a:tab pos="5519738" algn="r"/>
                <a:tab pos="6002338" algn="l"/>
                <a:tab pos="6575425" algn="r"/>
              </a:tabLst>
              <a:defRPr/>
            </a:pPr>
            <a:endParaRPr lang="en-US" sz="14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nl-NL" sz="2400" dirty="0">
                <a:solidFill>
                  <a:srgbClr val="333399"/>
                </a:solidFill>
              </a:rPr>
              <a:t>Return over </a:t>
            </a:r>
            <a:r>
              <a:rPr lang="nl-NL" sz="2400" dirty="0" err="1" smtClean="0">
                <a:solidFill>
                  <a:srgbClr val="333399"/>
                </a:solidFill>
              </a:rPr>
              <a:t>period</a:t>
            </a:r>
            <a:r>
              <a:rPr lang="nl-NL" sz="2400" dirty="0" smtClean="0">
                <a:solidFill>
                  <a:srgbClr val="333399"/>
                </a:solidFill>
              </a:rPr>
              <a:t> of 10 </a:t>
            </a:r>
            <a:r>
              <a:rPr lang="nl-NL" sz="2400" dirty="0" err="1">
                <a:solidFill>
                  <a:srgbClr val="333399"/>
                </a:solidFill>
              </a:rPr>
              <a:t>years</a:t>
            </a:r>
            <a:r>
              <a:rPr lang="en-US" altLang="en-US" sz="2400" dirty="0" smtClean="0">
                <a:solidFill>
                  <a:srgbClr val="333399"/>
                </a:solidFill>
              </a:rPr>
              <a:t/>
            </a:r>
            <a:br>
              <a:rPr lang="en-US" altLang="en-US" sz="2400" dirty="0" smtClean="0">
                <a:solidFill>
                  <a:srgbClr val="333399"/>
                </a:solidFill>
              </a:rPr>
            </a:br>
            <a:endParaRPr lang="en-US" altLang="en-US" sz="2400" dirty="0" smtClean="0">
              <a:solidFill>
                <a:srgbClr val="3333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229225"/>
            <a:ext cx="777240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* </a:t>
            </a:r>
            <a:r>
              <a:rPr lang="en-US" sz="1600" dirty="0" smtClean="0">
                <a:solidFill>
                  <a:srgbClr val="333399"/>
                </a:solidFill>
              </a:rPr>
              <a:t>Total </a:t>
            </a:r>
            <a:r>
              <a:rPr lang="en-US" sz="1600" dirty="0">
                <a:solidFill>
                  <a:srgbClr val="333399"/>
                </a:solidFill>
              </a:rPr>
              <a:t>investment return concerns the return including the effect of currency hedging and swap overlay / LDI (swap overlay since March 2008).</a:t>
            </a:r>
            <a:endParaRPr lang="en-US" sz="1600" dirty="0" smtClean="0">
              <a:solidFill>
                <a:srgbClr val="333399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59162"/>
              </p:ext>
            </p:extLst>
          </p:nvPr>
        </p:nvGraphicFramePr>
        <p:xfrm>
          <a:off x="179512" y="1700808"/>
          <a:ext cx="8858370" cy="37565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216024"/>
                <a:gridCol w="792088"/>
                <a:gridCol w="1009498"/>
              </a:tblGrid>
              <a:tr h="130517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 %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2015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2014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2013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2012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2011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2010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2009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2008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Total</a:t>
                      </a:r>
                      <a:r>
                        <a:rPr lang="nl-NL" sz="1200" baseline="0" dirty="0" smtClean="0"/>
                        <a:t> </a:t>
                      </a:r>
                      <a:r>
                        <a:rPr lang="nl-NL" sz="1400" baseline="0" dirty="0" smtClean="0"/>
                        <a:t>2008-2017</a:t>
                      </a:r>
                      <a:endParaRPr lang="nl-NL" sz="1400" dirty="0"/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Average</a:t>
                      </a:r>
                      <a:r>
                        <a:rPr lang="nl-NL" sz="1400" dirty="0" smtClean="0"/>
                        <a:t> per </a:t>
                      </a:r>
                      <a:r>
                        <a:rPr lang="nl-NL" sz="1400" dirty="0" err="1" smtClean="0"/>
                        <a:t>year</a:t>
                      </a:r>
                      <a:endParaRPr lang="nl-NL" sz="1400" dirty="0" smtClean="0"/>
                    </a:p>
                    <a:p>
                      <a:r>
                        <a:rPr lang="nl-NL" sz="1300" baseline="0" dirty="0" smtClean="0"/>
                        <a:t>2007-2017</a:t>
                      </a:r>
                      <a:endParaRPr lang="nl-NL" sz="1300" dirty="0"/>
                    </a:p>
                  </a:txBody>
                  <a:tcPr marL="91426" marR="91426" marT="45666" marB="45666"/>
                </a:tc>
              </a:tr>
              <a:tr h="745761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333399"/>
                          </a:solidFill>
                        </a:rPr>
                        <a:t>Total </a:t>
                      </a:r>
                      <a:r>
                        <a:rPr lang="nl-NL" sz="1400" dirty="0" smtClean="0">
                          <a:solidFill>
                            <a:srgbClr val="333399"/>
                          </a:solidFill>
                        </a:rPr>
                        <a:t>investment return</a:t>
                      </a:r>
                      <a:r>
                        <a:rPr lang="en-GB" sz="1400" dirty="0" smtClean="0">
                          <a:solidFill>
                            <a:srgbClr val="333399"/>
                          </a:solidFill>
                        </a:rPr>
                        <a:t>*</a:t>
                      </a:r>
                      <a:endParaRPr lang="nl-NL" sz="1400" dirty="0">
                        <a:solidFill>
                          <a:srgbClr val="3333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3,6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9,9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2,5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26,2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2,8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15,6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8,3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11,6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12,1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-7,9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b="1" i="0" dirty="0" smtClean="0">
                          <a:solidFill>
                            <a:srgbClr val="000099"/>
                          </a:solidFill>
                        </a:rPr>
                        <a:t>118,3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99"/>
                          </a:solidFill>
                        </a:rPr>
                        <a:t>9,12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</a:tr>
              <a:tr h="963309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99"/>
                          </a:solidFill>
                        </a:rPr>
                        <a:t>Total </a:t>
                      </a:r>
                      <a:r>
                        <a:rPr lang="nl-NL" sz="1400" dirty="0" smtClean="0">
                          <a:solidFill>
                            <a:srgbClr val="333399"/>
                          </a:solidFill>
                        </a:rPr>
                        <a:t>investment return</a:t>
                      </a:r>
                      <a:r>
                        <a:rPr lang="en-GB" sz="1400" baseline="0" dirty="0" smtClean="0">
                          <a:solidFill>
                            <a:srgbClr val="333399"/>
                          </a:solidFill>
                        </a:rPr>
                        <a:t> </a:t>
                      </a:r>
                      <a:r>
                        <a:rPr lang="en-GB" sz="1400" baseline="0" dirty="0" smtClean="0">
                          <a:solidFill>
                            <a:srgbClr val="000099"/>
                          </a:solidFill>
                        </a:rPr>
                        <a:t>(</a:t>
                      </a:r>
                      <a:r>
                        <a:rPr lang="en-GB" sz="1400" baseline="0" dirty="0" err="1" smtClean="0">
                          <a:solidFill>
                            <a:srgbClr val="000099"/>
                          </a:solidFill>
                        </a:rPr>
                        <a:t>unhegded</a:t>
                      </a:r>
                      <a:r>
                        <a:rPr lang="en-GB" sz="1400" baseline="0" dirty="0" smtClean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4,8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6,07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5,3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13,1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6,5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12,4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-0,9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9,1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16,9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-15,0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99"/>
                          </a:solidFill>
                        </a:rPr>
                        <a:t>70,3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99"/>
                          </a:solidFill>
                        </a:rPr>
                        <a:t>5,47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</a:tr>
              <a:tr h="742355"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Benchmark (</a:t>
                      </a:r>
                      <a:r>
                        <a:rPr lang="nl-NL" sz="1400" dirty="0" err="1" smtClean="0">
                          <a:solidFill>
                            <a:srgbClr val="000099"/>
                          </a:solidFill>
                        </a:rPr>
                        <a:t>unhegded</a:t>
                      </a:r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4,4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6,45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4,3</a:t>
                      </a: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13,9</a:t>
                      </a: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5,2</a:t>
                      </a: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12,6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-0,5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8,2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13,9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000099"/>
                          </a:solidFill>
                        </a:rPr>
                        <a:t>-15,6</a:t>
                      </a:r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99"/>
                          </a:solidFill>
                        </a:rPr>
                        <a:t>61,9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  <a:tc>
                  <a:txBody>
                    <a:bodyPr/>
                    <a:lstStyle/>
                    <a:p>
                      <a:r>
                        <a:rPr lang="nl-NL" sz="1400" b="1" i="0" dirty="0" smtClean="0">
                          <a:solidFill>
                            <a:srgbClr val="000099"/>
                          </a:solidFill>
                        </a:rPr>
                        <a:t>4,93</a:t>
                      </a:r>
                      <a:endParaRPr lang="nl-NL" sz="1400" b="1" i="0" dirty="0">
                        <a:solidFill>
                          <a:srgbClr val="000099"/>
                        </a:solidFill>
                      </a:endParaRPr>
                    </a:p>
                  </a:txBody>
                  <a:tcPr marL="91426" marR="91426" marT="45666" marB="456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7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49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333399"/>
                </a:solidFill>
              </a:rPr>
              <a:t>How much does our pension fund cost?</a:t>
            </a:r>
            <a:r>
              <a:rPr lang="en-US" altLang="en-US" sz="3200" dirty="0" smtClean="0">
                <a:solidFill>
                  <a:srgbClr val="333399"/>
                </a:solidFill>
              </a:rPr>
              <a:t/>
            </a:r>
            <a:br>
              <a:rPr lang="en-US" altLang="en-US" sz="3200" dirty="0" smtClean="0">
                <a:solidFill>
                  <a:srgbClr val="333399"/>
                </a:solidFill>
              </a:rPr>
            </a:br>
            <a:r>
              <a:rPr lang="en-US" altLang="en-US" sz="3200" dirty="0" smtClean="0">
                <a:solidFill>
                  <a:srgbClr val="333399"/>
                </a:solidFill>
              </a:rPr>
              <a:t/>
            </a:r>
            <a:br>
              <a:rPr lang="en-US" altLang="en-US" sz="3200" dirty="0" smtClean="0">
                <a:solidFill>
                  <a:srgbClr val="333399"/>
                </a:solidFill>
              </a:rPr>
            </a:br>
            <a:endParaRPr lang="nl-NL" altLang="en-US" sz="3200" dirty="0" smtClean="0">
              <a:solidFill>
                <a:srgbClr val="3333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2" indent="0">
              <a:buFontTx/>
              <a:buNone/>
              <a:defRPr/>
            </a:pPr>
            <a:r>
              <a:rPr lang="nl-NL" sz="2000" dirty="0" err="1">
                <a:solidFill>
                  <a:srgbClr val="333399"/>
                </a:solidFill>
              </a:rPr>
              <a:t>Execution</a:t>
            </a: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nl-NL" sz="2000" dirty="0" err="1">
                <a:solidFill>
                  <a:srgbClr val="333399"/>
                </a:solidFill>
              </a:rPr>
              <a:t>costs</a:t>
            </a:r>
            <a:r>
              <a:rPr lang="en-US" altLang="en-US" sz="2000" dirty="0" smtClean="0">
                <a:solidFill>
                  <a:srgbClr val="333399"/>
                </a:solidFill>
              </a:rPr>
              <a:t> 2017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Stichting</a:t>
            </a:r>
            <a:r>
              <a:rPr lang="en-US" altLang="en-US" sz="2000" dirty="0" smtClean="0">
                <a:solidFill>
                  <a:srgbClr val="333399"/>
                </a:solidFill>
              </a:rPr>
              <a:t> Pensioenfonds Thales NL:</a:t>
            </a:r>
          </a:p>
          <a:p>
            <a:pPr marL="914400" lvl="2" indent="0">
              <a:buFontTx/>
              <a:buNone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		 </a:t>
            </a:r>
          </a:p>
          <a:p>
            <a:pPr lvl="2">
              <a:defRPr/>
            </a:pPr>
            <a:r>
              <a:rPr lang="en-US" sz="2000" dirty="0">
                <a:solidFill>
                  <a:srgbClr val="333399"/>
                </a:solidFill>
              </a:rPr>
              <a:t>Asset management 67 basis points (0.67%) of the average invested capital (total costs 9.0 million Euro</a:t>
            </a:r>
            <a:r>
              <a:rPr lang="en-US" sz="2000" dirty="0" smtClean="0">
                <a:solidFill>
                  <a:srgbClr val="333399"/>
                </a:solidFill>
              </a:rPr>
              <a:t>).</a:t>
            </a:r>
          </a:p>
          <a:p>
            <a:pPr lvl="2">
              <a:defRPr/>
            </a:pPr>
            <a:endParaRPr lang="en-US" altLang="en-US" sz="2000" dirty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nl-NL" sz="2000" dirty="0">
                <a:solidFill>
                  <a:srgbClr val="333399"/>
                </a:solidFill>
              </a:rPr>
              <a:t>Pension management 363 Euro per </a:t>
            </a:r>
            <a:r>
              <a:rPr lang="nl-NL" sz="2000" dirty="0" err="1">
                <a:solidFill>
                  <a:srgbClr val="333399"/>
                </a:solidFill>
              </a:rPr>
              <a:t>active</a:t>
            </a:r>
            <a:r>
              <a:rPr lang="nl-NL" sz="2000" dirty="0">
                <a:solidFill>
                  <a:srgbClr val="333399"/>
                </a:solidFill>
              </a:rPr>
              <a:t> member </a:t>
            </a:r>
            <a:r>
              <a:rPr lang="nl-NL" sz="2000" dirty="0" err="1">
                <a:solidFill>
                  <a:srgbClr val="333399"/>
                </a:solidFill>
              </a:rPr>
              <a:t>and</a:t>
            </a: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nl-NL" sz="2000" dirty="0" err="1">
                <a:solidFill>
                  <a:srgbClr val="333399"/>
                </a:solidFill>
              </a:rPr>
              <a:t>pensioner</a:t>
            </a:r>
            <a:r>
              <a:rPr lang="nl-NL" sz="2000" dirty="0">
                <a:solidFill>
                  <a:srgbClr val="333399"/>
                </a:solidFill>
              </a:rPr>
              <a:t> (</a:t>
            </a:r>
            <a:r>
              <a:rPr lang="nl-NL" sz="2000" dirty="0" err="1">
                <a:solidFill>
                  <a:srgbClr val="333399"/>
                </a:solidFill>
              </a:rPr>
              <a:t>total</a:t>
            </a: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nl-NL" sz="2000" dirty="0" err="1">
                <a:solidFill>
                  <a:srgbClr val="333399"/>
                </a:solidFill>
              </a:rPr>
              <a:t>costs</a:t>
            </a:r>
            <a:r>
              <a:rPr lang="nl-NL" sz="2000" dirty="0">
                <a:solidFill>
                  <a:srgbClr val="333399"/>
                </a:solidFill>
              </a:rPr>
              <a:t> 1.2 </a:t>
            </a:r>
            <a:r>
              <a:rPr lang="nl-NL" sz="2000" dirty="0" err="1">
                <a:solidFill>
                  <a:srgbClr val="333399"/>
                </a:solidFill>
              </a:rPr>
              <a:t>million</a:t>
            </a:r>
            <a:r>
              <a:rPr lang="nl-NL" sz="2000" dirty="0">
                <a:solidFill>
                  <a:srgbClr val="333399"/>
                </a:solidFill>
              </a:rPr>
              <a:t> Euro</a:t>
            </a:r>
            <a:r>
              <a:rPr lang="nl-NL" sz="2000" dirty="0" smtClean="0">
                <a:solidFill>
                  <a:srgbClr val="333399"/>
                </a:solidFill>
              </a:rPr>
              <a:t>).</a:t>
            </a:r>
          </a:p>
          <a:p>
            <a:pPr lvl="2">
              <a:defRPr/>
            </a:pPr>
            <a:endParaRPr lang="en-US" altLang="en-US" sz="2000" dirty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r>
              <a:rPr lang="en-US" sz="2000" dirty="0">
                <a:solidFill>
                  <a:srgbClr val="333399"/>
                </a:solidFill>
              </a:rPr>
              <a:t>Conclusion: </a:t>
            </a:r>
            <a:endParaRPr lang="en-US" sz="2000" dirty="0" smtClean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r>
              <a:rPr lang="en-US" sz="2000" dirty="0" smtClean="0">
                <a:solidFill>
                  <a:srgbClr val="333399"/>
                </a:solidFill>
              </a:rPr>
              <a:t>Cost </a:t>
            </a:r>
            <a:r>
              <a:rPr lang="en-US" sz="2000" dirty="0">
                <a:solidFill>
                  <a:srgbClr val="333399"/>
                </a:solidFill>
              </a:rPr>
              <a:t>level is in line with funds of comparable size. </a:t>
            </a:r>
            <a:r>
              <a:rPr lang="en-US" sz="2000" dirty="0" smtClean="0">
                <a:solidFill>
                  <a:srgbClr val="333399"/>
                </a:solidFill>
              </a:rPr>
              <a:t/>
            </a:r>
            <a:br>
              <a:rPr lang="en-US" sz="2000" dirty="0" smtClean="0">
                <a:solidFill>
                  <a:srgbClr val="333399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</a:t>
            </a:r>
            <a:r>
              <a:rPr lang="en-US" sz="1800" i="1" dirty="0">
                <a:solidFill>
                  <a:srgbClr val="333399"/>
                </a:solidFill>
              </a:rPr>
              <a:t>based on the </a:t>
            </a:r>
            <a:r>
              <a:rPr lang="en-US" sz="1800" i="1" dirty="0" err="1">
                <a:solidFill>
                  <a:srgbClr val="333399"/>
                </a:solidFill>
              </a:rPr>
              <a:t>Kasbank</a:t>
            </a:r>
            <a:r>
              <a:rPr lang="en-US" sz="1800" i="1" dirty="0">
                <a:solidFill>
                  <a:srgbClr val="333399"/>
                </a:solidFill>
              </a:rPr>
              <a:t> benchmark 2016</a:t>
            </a:r>
            <a:r>
              <a:rPr lang="en-US" sz="2000" dirty="0">
                <a:solidFill>
                  <a:srgbClr val="333399"/>
                </a:solidFill>
              </a:rPr>
              <a:t>)</a:t>
            </a:r>
            <a:endParaRPr lang="en-US" altLang="en-US" sz="2000" i="1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90656" cy="428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GB" altLang="en-US" i="1" dirty="0" smtClean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99"/>
                </a:solidFill>
              </a:rPr>
              <a:t>Adjustments of strategic investment policy as a result of the (mandatory) Asset Liability Management (ALM) study</a:t>
            </a:r>
            <a:r>
              <a:rPr lang="en-US" sz="2400" dirty="0" smtClean="0">
                <a:solidFill>
                  <a:srgbClr val="333399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99"/>
                </a:solidFill>
              </a:rPr>
              <a:t>More dynamic interest rate hedging policy (hedging remains between 50% and 80%). A scale is used as a guideline whereby the level of hedging depends on market interest rates and policy </a:t>
            </a:r>
            <a:r>
              <a:rPr lang="en-US" sz="2400" dirty="0" smtClean="0">
                <a:solidFill>
                  <a:srgbClr val="333399"/>
                </a:solidFill>
              </a:rPr>
              <a:t>coverage ratio. </a:t>
            </a:r>
            <a:r>
              <a:rPr lang="en-US" sz="2400" dirty="0">
                <a:solidFill>
                  <a:srgbClr val="333399"/>
                </a:solidFill>
              </a:rPr>
              <a:t>In 2017, the hedge was reduced in two steps: from 70% to 65% to 60%.</a:t>
            </a:r>
            <a:endParaRPr lang="en-US" altLang="en-US" sz="240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43011" name="Rechthoek 1"/>
          <p:cNvSpPr>
            <a:spLocks noChangeArrowheads="1"/>
          </p:cNvSpPr>
          <p:nvPr/>
        </p:nvSpPr>
        <p:spPr bwMode="auto">
          <a:xfrm>
            <a:off x="1858363" y="476250"/>
            <a:ext cx="53447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en-US" sz="2800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/>
            <a:r>
              <a:rPr lang="en-US" sz="2800" dirty="0">
                <a:solidFill>
                  <a:srgbClr val="333399"/>
                </a:solidFill>
              </a:rPr>
              <a:t>Adjustments to investments in 2017</a:t>
            </a:r>
            <a:endParaRPr lang="en-GB" altLang="en-US" sz="2800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99"/>
                </a:solidFill>
              </a:rPr>
              <a:t>Mission, Vision and Strategy and Integrated Risk Management</a:t>
            </a:r>
            <a:endParaRPr lang="nl-NL" sz="2800" dirty="0">
              <a:solidFill>
                <a:srgbClr val="3333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333399"/>
                </a:solidFill>
              </a:rPr>
              <a:t>In order to identify risks, a coordinated mission, vision and strategy are required. These were re-established in 2017 and agreed with stakeholders</a:t>
            </a:r>
            <a:r>
              <a:rPr lang="en-US" sz="2400" dirty="0" smtClean="0">
                <a:solidFill>
                  <a:srgbClr val="333399"/>
                </a:solidFill>
              </a:rPr>
              <a:t>.</a:t>
            </a:r>
            <a:br>
              <a:rPr lang="en-US" sz="2400" dirty="0" smtClean="0">
                <a:solidFill>
                  <a:srgbClr val="333399"/>
                </a:solidFill>
              </a:rPr>
            </a:br>
            <a:r>
              <a:rPr lang="en-US" sz="1600" dirty="0">
                <a:solidFill>
                  <a:srgbClr val="333399"/>
                </a:solidFill>
              </a:rPr>
              <a:t>In short, our strategy is: SPTN puts in continuity and directionality. The board continuously pays attention to communication with the (former) participants and the pension beneficiaries and </a:t>
            </a:r>
            <a:r>
              <a:rPr lang="en-US" sz="1600" dirty="0" smtClean="0">
                <a:solidFill>
                  <a:srgbClr val="333399"/>
                </a:solidFill>
              </a:rPr>
              <a:t>to the </a:t>
            </a:r>
            <a:r>
              <a:rPr lang="en-US" sz="1600" dirty="0">
                <a:solidFill>
                  <a:srgbClr val="333399"/>
                </a:solidFill>
              </a:rPr>
              <a:t>investment policy and the results thereof. To this end, it has set up a communications, an </a:t>
            </a:r>
            <a:r>
              <a:rPr lang="en-US" sz="1600" dirty="0" smtClean="0">
                <a:solidFill>
                  <a:srgbClr val="333399"/>
                </a:solidFill>
              </a:rPr>
              <a:t>integrated </a:t>
            </a:r>
            <a:r>
              <a:rPr lang="en-US" sz="1600" dirty="0">
                <a:solidFill>
                  <a:srgbClr val="333399"/>
                </a:solidFill>
              </a:rPr>
              <a:t>risk management and an investment advisory committee. The effectiveness of the policy is continually monitored and acknowledged by the board in collaboration with the (internal) </a:t>
            </a:r>
            <a:r>
              <a:rPr lang="en-US" sz="1600" dirty="0" smtClean="0">
                <a:solidFill>
                  <a:srgbClr val="333399"/>
                </a:solidFill>
              </a:rPr>
              <a:t>supervisory committee </a:t>
            </a:r>
            <a:r>
              <a:rPr lang="en-US" sz="1600" dirty="0">
                <a:solidFill>
                  <a:srgbClr val="333399"/>
                </a:solidFill>
              </a:rPr>
              <a:t>and an external </a:t>
            </a:r>
            <a:r>
              <a:rPr lang="en-US" sz="1600" dirty="0" smtClean="0">
                <a:solidFill>
                  <a:srgbClr val="333399"/>
                </a:solidFill>
              </a:rPr>
              <a:t>visitation </a:t>
            </a:r>
            <a:r>
              <a:rPr lang="en-US" sz="1600" dirty="0">
                <a:solidFill>
                  <a:srgbClr val="333399"/>
                </a:solidFill>
              </a:rPr>
              <a:t>committee. The </a:t>
            </a:r>
            <a:r>
              <a:rPr lang="en-US" sz="1600" dirty="0" smtClean="0">
                <a:solidFill>
                  <a:srgbClr val="333399"/>
                </a:solidFill>
              </a:rPr>
              <a:t>supervisory committee </a:t>
            </a:r>
            <a:r>
              <a:rPr lang="en-US" sz="1600" dirty="0">
                <a:solidFill>
                  <a:srgbClr val="333399"/>
                </a:solidFill>
              </a:rPr>
              <a:t>is seen as a sounding board and among other things as a breeding ground for the board</a:t>
            </a:r>
            <a:r>
              <a:rPr lang="en-US" sz="1600" dirty="0" smtClean="0">
                <a:solidFill>
                  <a:srgbClr val="333399"/>
                </a:solidFill>
              </a:rPr>
              <a:t>.</a:t>
            </a:r>
            <a:endParaRPr lang="nl-NL" sz="2400" dirty="0" smtClean="0">
              <a:solidFill>
                <a:srgbClr val="000099"/>
              </a:solidFill>
            </a:endParaRPr>
          </a:p>
          <a:p>
            <a:r>
              <a:rPr lang="en-US" sz="2400" dirty="0">
                <a:solidFill>
                  <a:srgbClr val="333399"/>
                </a:solidFill>
              </a:rPr>
              <a:t>Started with </a:t>
            </a:r>
            <a:r>
              <a:rPr lang="en-US" sz="2400" dirty="0" smtClean="0">
                <a:solidFill>
                  <a:srgbClr val="333399"/>
                </a:solidFill>
              </a:rPr>
              <a:t>integral </a:t>
            </a:r>
            <a:r>
              <a:rPr lang="en-US" sz="2400" dirty="0">
                <a:solidFill>
                  <a:srgbClr val="333399"/>
                </a:solidFill>
              </a:rPr>
              <a:t>risk management</a:t>
            </a:r>
            <a:r>
              <a:rPr lang="nl-NL" sz="2400" dirty="0" smtClean="0">
                <a:solidFill>
                  <a:srgbClr val="333399"/>
                </a:solidFill>
              </a:rPr>
              <a:t>.</a:t>
            </a:r>
          </a:p>
          <a:p>
            <a:endParaRPr lang="nl-NL" sz="1200" dirty="0">
              <a:solidFill>
                <a:srgbClr val="333399"/>
              </a:solidFill>
            </a:endParaRPr>
          </a:p>
          <a:p>
            <a:r>
              <a:rPr lang="en-US" sz="2400" dirty="0">
                <a:solidFill>
                  <a:srgbClr val="333399"/>
                </a:solidFill>
              </a:rPr>
              <a:t>SPTN and its service providers comply with the General Data Protection Regulation (AVG) on 25 May 2018.</a:t>
            </a:r>
            <a:endParaRPr lang="nl-NL" dirty="0">
              <a:solidFill>
                <a:srgbClr val="333399"/>
              </a:solidFill>
            </a:endParaRPr>
          </a:p>
          <a:p>
            <a:endParaRPr lang="nl-NL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rgbClr val="000099"/>
                </a:solidFill>
              </a:rPr>
              <a:t>Pension </a:t>
            </a:r>
            <a:r>
              <a:rPr lang="nl-NL" sz="3600" dirty="0" err="1" smtClean="0">
                <a:solidFill>
                  <a:srgbClr val="000099"/>
                </a:solidFill>
              </a:rPr>
              <a:t>administration</a:t>
            </a:r>
            <a:r>
              <a:rPr lang="nl-NL" sz="3600" dirty="0" smtClean="0">
                <a:solidFill>
                  <a:srgbClr val="000099"/>
                </a:solidFill>
              </a:rPr>
              <a:t> </a:t>
            </a:r>
            <a:endParaRPr lang="nl-NL" sz="3600" dirty="0">
              <a:solidFill>
                <a:srgbClr val="0000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333399"/>
                </a:solidFill>
              </a:rPr>
              <a:t>As </a:t>
            </a:r>
            <a:r>
              <a:rPr lang="en-US" sz="2400" dirty="0">
                <a:solidFill>
                  <a:srgbClr val="333399"/>
                </a:solidFill>
              </a:rPr>
              <a:t>of 1 December 2017, Aon Hewitt sold its pension administration </a:t>
            </a:r>
            <a:r>
              <a:rPr lang="en-US" sz="2400" dirty="0" smtClean="0">
                <a:solidFill>
                  <a:srgbClr val="333399"/>
                </a:solidFill>
              </a:rPr>
              <a:t>business </a:t>
            </a:r>
            <a:r>
              <a:rPr lang="en-US" sz="2400" dirty="0">
                <a:solidFill>
                  <a:srgbClr val="333399"/>
                </a:solidFill>
              </a:rPr>
              <a:t>to </a:t>
            </a:r>
            <a:r>
              <a:rPr lang="en-US" sz="2400" dirty="0" smtClean="0">
                <a:solidFill>
                  <a:srgbClr val="333399"/>
                </a:solidFill>
              </a:rPr>
              <a:t>RiskCo</a:t>
            </a:r>
          </a:p>
          <a:p>
            <a:endParaRPr lang="nl-NL" sz="2400" dirty="0">
              <a:solidFill>
                <a:srgbClr val="333399"/>
              </a:solidFill>
            </a:endParaRPr>
          </a:p>
          <a:p>
            <a:r>
              <a:rPr lang="en-US" sz="2400" dirty="0">
                <a:solidFill>
                  <a:srgbClr val="333399"/>
                </a:solidFill>
              </a:rPr>
              <a:t>The Board has decided to explore the market for pension administration service providers and has put out a tender in the market</a:t>
            </a:r>
            <a:r>
              <a:rPr lang="en-US" sz="2400" dirty="0" smtClean="0">
                <a:solidFill>
                  <a:srgbClr val="333399"/>
                </a:solidFill>
              </a:rPr>
              <a:t>.</a:t>
            </a:r>
          </a:p>
          <a:p>
            <a:endParaRPr lang="nl-NL" sz="2400" dirty="0">
              <a:solidFill>
                <a:srgbClr val="333399"/>
              </a:solidFill>
            </a:endParaRPr>
          </a:p>
          <a:p>
            <a:r>
              <a:rPr lang="en-US" sz="2400" dirty="0">
                <a:solidFill>
                  <a:srgbClr val="333399"/>
                </a:solidFill>
              </a:rPr>
              <a:t>The tender process is still ongoing, making the choice and possible transition to another service provider </a:t>
            </a:r>
            <a:r>
              <a:rPr lang="en-US" sz="2400" dirty="0" smtClean="0">
                <a:solidFill>
                  <a:srgbClr val="333399"/>
                </a:solidFill>
              </a:rPr>
              <a:t>will take place before </a:t>
            </a:r>
            <a:r>
              <a:rPr lang="en-US" sz="2400" dirty="0">
                <a:solidFill>
                  <a:srgbClr val="333399"/>
                </a:solidFill>
              </a:rPr>
              <a:t>1 January 2019</a:t>
            </a:r>
            <a:r>
              <a:rPr lang="en-US" sz="2800" dirty="0"/>
              <a:t>.</a:t>
            </a:r>
            <a:endParaRPr lang="nl-NL" dirty="0">
              <a:solidFill>
                <a:srgbClr val="000099"/>
              </a:solidFill>
            </a:endParaRPr>
          </a:p>
          <a:p>
            <a:endParaRPr lang="nl-NL" dirty="0" smtClean="0">
              <a:solidFill>
                <a:srgbClr val="000099"/>
              </a:solidFill>
            </a:endParaRPr>
          </a:p>
          <a:p>
            <a:endParaRPr lang="nl-NL" dirty="0">
              <a:solidFill>
                <a:srgbClr val="000099"/>
              </a:solidFill>
            </a:endParaRPr>
          </a:p>
          <a:p>
            <a:endParaRPr lang="nl-NL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844824"/>
            <a:ext cx="77724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4000" dirty="0">
                <a:solidFill>
                  <a:srgbClr val="333399"/>
                </a:solidFill>
              </a:rPr>
              <a:t>What do I now notice about the pension fund? </a:t>
            </a:r>
            <a:endParaRPr 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US" sz="4000" dirty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r>
              <a:rPr lang="en-US" sz="2400" dirty="0" smtClean="0">
                <a:solidFill>
                  <a:srgbClr val="333399"/>
                </a:solidFill>
              </a:rPr>
              <a:t>Pension </a:t>
            </a:r>
            <a:r>
              <a:rPr lang="en-US" sz="2400" dirty="0">
                <a:solidFill>
                  <a:srgbClr val="333399"/>
                </a:solidFill>
              </a:rPr>
              <a:t>premium and indexation 2018</a:t>
            </a:r>
            <a:endParaRPr lang="en-GB" altLang="en-US" sz="24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8913"/>
            <a:ext cx="7772400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333399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48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  <a:defRPr/>
            </a:pPr>
            <a:r>
              <a:rPr lang="en-US" altLang="en-US" sz="2000" dirty="0" smtClean="0"/>
              <a:t>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>Opening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333399"/>
                </a:solidFill>
              </a:rPr>
              <a:t>Minutes of the </a:t>
            </a:r>
            <a:r>
              <a:rPr lang="en-US" sz="2000" dirty="0" smtClean="0">
                <a:solidFill>
                  <a:srgbClr val="333399"/>
                </a:solidFill>
              </a:rPr>
              <a:t>annual information </a:t>
            </a:r>
            <a:r>
              <a:rPr lang="en-US" sz="2000" dirty="0">
                <a:solidFill>
                  <a:srgbClr val="333399"/>
                </a:solidFill>
              </a:rPr>
              <a:t>meeting </a:t>
            </a:r>
            <a:r>
              <a:rPr lang="en-US" sz="2000" dirty="0" smtClean="0">
                <a:solidFill>
                  <a:srgbClr val="333399"/>
                </a:solidFill>
              </a:rPr>
              <a:t>of </a:t>
            </a:r>
            <a:r>
              <a:rPr lang="en-US" altLang="en-US" sz="2000" dirty="0" smtClean="0">
                <a:solidFill>
                  <a:srgbClr val="333399"/>
                </a:solidFill>
              </a:rPr>
              <a:t>23 </a:t>
            </a:r>
            <a:r>
              <a:rPr lang="en-US" altLang="en-US" sz="2000" dirty="0" err="1" smtClean="0">
                <a:solidFill>
                  <a:srgbClr val="333399"/>
                </a:solidFill>
              </a:rPr>
              <a:t>juni</a:t>
            </a:r>
            <a:r>
              <a:rPr lang="en-US" altLang="en-US" sz="2000" dirty="0" smtClean="0">
                <a:solidFill>
                  <a:srgbClr val="333399"/>
                </a:solidFill>
              </a:rPr>
              <a:t> 2017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333399"/>
                </a:solidFill>
              </a:rPr>
              <a:t>How is the Pension Fund doing</a:t>
            </a:r>
            <a:r>
              <a:rPr lang="en-US" altLang="en-US" sz="2000" dirty="0" smtClean="0">
                <a:solidFill>
                  <a:srgbClr val="333399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333399"/>
                </a:solidFill>
              </a:rPr>
              <a:t>Interest </a:t>
            </a:r>
            <a:r>
              <a:rPr lang="nl-NL" sz="2000" dirty="0" err="1">
                <a:solidFill>
                  <a:srgbClr val="333399"/>
                </a:solidFill>
              </a:rPr>
              <a:t>rate</a:t>
            </a: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nl-NL" sz="2000" dirty="0" err="1">
                <a:solidFill>
                  <a:srgbClr val="333399"/>
                </a:solidFill>
              </a:rPr>
              <a:t>hedging</a:t>
            </a:r>
            <a:r>
              <a:rPr lang="nl-NL" sz="2000" dirty="0">
                <a:solidFill>
                  <a:srgbClr val="333399"/>
                </a:solidFill>
              </a:rPr>
              <a:t> policy </a:t>
            </a:r>
            <a:endParaRPr lang="nl-NL" sz="2000" dirty="0" smtClean="0">
              <a:solidFill>
                <a:srgbClr val="3333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333399"/>
                </a:solidFill>
              </a:rPr>
              <a:t>Mission, Vision, Strategy and Integrated risk </a:t>
            </a:r>
            <a:r>
              <a:rPr lang="en-US" sz="2000" dirty="0" smtClean="0">
                <a:solidFill>
                  <a:srgbClr val="333399"/>
                </a:solidFill>
              </a:rPr>
              <a:t>management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333399"/>
                </a:solidFill>
              </a:rPr>
              <a:t>Pension premium </a:t>
            </a:r>
            <a:r>
              <a:rPr lang="nl-NL" sz="2000" dirty="0" err="1">
                <a:solidFill>
                  <a:srgbClr val="333399"/>
                </a:solidFill>
              </a:rPr>
              <a:t>and</a:t>
            </a: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nl-NL" sz="2000" dirty="0" err="1">
                <a:solidFill>
                  <a:srgbClr val="333399"/>
                </a:solidFill>
              </a:rPr>
              <a:t>indexation</a:t>
            </a: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en-US" altLang="en-US" sz="2000" dirty="0" smtClean="0">
                <a:solidFill>
                  <a:srgbClr val="333399"/>
                </a:solidFill>
              </a:rPr>
              <a:t>2018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333399"/>
                </a:solidFill>
              </a:rPr>
              <a:t>Changes as of January 1, </a:t>
            </a:r>
            <a:r>
              <a:rPr lang="en-US" altLang="en-US" sz="2000" dirty="0" smtClean="0">
                <a:solidFill>
                  <a:srgbClr val="333399"/>
                </a:solidFill>
              </a:rPr>
              <a:t>2018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333399"/>
                </a:solidFill>
              </a:rPr>
              <a:t>Want </a:t>
            </a:r>
            <a:r>
              <a:rPr lang="nl-NL" sz="2000" dirty="0" err="1">
                <a:solidFill>
                  <a:srgbClr val="333399"/>
                </a:solidFill>
              </a:rPr>
              <a:t>to</a:t>
            </a: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nl-NL" sz="2000" dirty="0" err="1" smtClean="0">
                <a:solidFill>
                  <a:srgbClr val="333399"/>
                </a:solidFill>
              </a:rPr>
              <a:t>participate</a:t>
            </a:r>
            <a:r>
              <a:rPr lang="nl-NL" sz="2000" dirty="0" smtClean="0">
                <a:solidFill>
                  <a:srgbClr val="333399"/>
                </a:solidFill>
              </a:rPr>
              <a:t> in </a:t>
            </a:r>
            <a:r>
              <a:rPr lang="nl-NL" sz="2000" dirty="0" err="1" smtClean="0">
                <a:solidFill>
                  <a:srgbClr val="333399"/>
                </a:solidFill>
              </a:rPr>
              <a:t>the</a:t>
            </a:r>
            <a:r>
              <a:rPr lang="nl-NL" sz="2000" dirty="0" smtClean="0">
                <a:solidFill>
                  <a:srgbClr val="333399"/>
                </a:solidFill>
              </a:rPr>
              <a:t> </a:t>
            </a:r>
            <a:r>
              <a:rPr lang="nl-NL" sz="2000" dirty="0" err="1" smtClean="0">
                <a:solidFill>
                  <a:srgbClr val="333399"/>
                </a:solidFill>
              </a:rPr>
              <a:t>supervisory</a:t>
            </a:r>
            <a:r>
              <a:rPr lang="nl-NL" sz="2000" dirty="0" smtClean="0">
                <a:solidFill>
                  <a:srgbClr val="333399"/>
                </a:solidFill>
              </a:rPr>
              <a:t> </a:t>
            </a:r>
            <a:r>
              <a:rPr lang="nl-NL" sz="2000" dirty="0" err="1" smtClean="0">
                <a:solidFill>
                  <a:srgbClr val="333399"/>
                </a:solidFill>
              </a:rPr>
              <a:t>committee</a:t>
            </a:r>
            <a:r>
              <a:rPr lang="nl-NL" sz="2000" dirty="0" smtClean="0">
                <a:solidFill>
                  <a:srgbClr val="333399"/>
                </a:solidFill>
              </a:rPr>
              <a:t> or board</a:t>
            </a:r>
            <a:r>
              <a:rPr lang="en-US" altLang="en-US" sz="2000" dirty="0" smtClean="0">
                <a:solidFill>
                  <a:srgbClr val="333399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 err="1" smtClean="0">
                <a:solidFill>
                  <a:srgbClr val="333399"/>
                </a:solidFill>
              </a:rPr>
              <a:t>Supervisory</a:t>
            </a:r>
            <a:r>
              <a:rPr lang="nl-NL" sz="2000" dirty="0" smtClean="0">
                <a:solidFill>
                  <a:srgbClr val="333399"/>
                </a:solidFill>
              </a:rPr>
              <a:t> </a:t>
            </a:r>
            <a:r>
              <a:rPr lang="nl-NL" sz="2000" dirty="0" err="1" smtClean="0">
                <a:solidFill>
                  <a:srgbClr val="333399"/>
                </a:solidFill>
              </a:rPr>
              <a:t>committee</a:t>
            </a:r>
            <a:endParaRPr lang="nl-NL" sz="2000" dirty="0" smtClean="0">
              <a:solidFill>
                <a:srgbClr val="3333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 err="1">
                <a:solidFill>
                  <a:srgbClr val="333399"/>
                </a:solidFill>
              </a:rPr>
              <a:t>Any</a:t>
            </a: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nl-NL" sz="2000" dirty="0" err="1">
                <a:solidFill>
                  <a:srgbClr val="333399"/>
                </a:solidFill>
              </a:rPr>
              <a:t>other</a:t>
            </a:r>
            <a:r>
              <a:rPr lang="nl-NL" sz="2000" dirty="0">
                <a:solidFill>
                  <a:srgbClr val="333399"/>
                </a:solidFill>
              </a:rPr>
              <a:t> business </a:t>
            </a:r>
            <a:endParaRPr lang="nl-NL" sz="2000" dirty="0" smtClean="0">
              <a:solidFill>
                <a:srgbClr val="3333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 err="1">
                <a:solidFill>
                  <a:srgbClr val="333399"/>
                </a:solidFill>
              </a:rPr>
              <a:t>Closing</a:t>
            </a: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None/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None/>
              <a:defRPr/>
            </a:pPr>
            <a:endParaRPr lang="en-US" altLang="en-US" sz="2000" i="1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None/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 marL="609600" indent="-609600">
              <a:buFontTx/>
              <a:buNone/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>
                <a:solidFill>
                  <a:srgbClr val="333399"/>
                </a:solidFill>
              </a:rPr>
              <a:t>Premium 2018</a:t>
            </a:r>
            <a:r>
              <a:rPr lang="en-GB" altLang="en-US" sz="2800" dirty="0" smtClean="0">
                <a:solidFill>
                  <a:srgbClr val="333399"/>
                </a:solidFill>
              </a:rPr>
              <a:t/>
            </a:r>
            <a:br>
              <a:rPr lang="en-GB" altLang="en-US" sz="2800" dirty="0" smtClean="0">
                <a:solidFill>
                  <a:srgbClr val="333399"/>
                </a:solidFill>
              </a:rPr>
            </a:br>
            <a:r>
              <a:rPr lang="en-GB" altLang="en-US" sz="2800" dirty="0" smtClean="0">
                <a:solidFill>
                  <a:srgbClr val="333399"/>
                </a:solidFill>
              </a:rPr>
              <a:t> </a:t>
            </a: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458200" cy="538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tabLst>
                <a:tab pos="2962275" algn="l"/>
              </a:tabLst>
            </a:pPr>
            <a:r>
              <a:rPr lang="en-US" sz="2000" dirty="0">
                <a:solidFill>
                  <a:srgbClr val="333399"/>
                </a:solidFill>
              </a:rPr>
              <a:t>Fixed premium for 2016-2020 </a:t>
            </a:r>
            <a:r>
              <a:rPr lang="en-US" sz="2000" dirty="0" smtClean="0">
                <a:solidFill>
                  <a:srgbClr val="333399"/>
                </a:solidFill>
              </a:rPr>
              <a:t>: </a:t>
            </a:r>
            <a:br>
              <a:rPr lang="en-US" sz="2000" dirty="0" smtClean="0">
                <a:solidFill>
                  <a:srgbClr val="333399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Adjustment </a:t>
            </a:r>
            <a:r>
              <a:rPr lang="en-US" sz="2000" dirty="0">
                <a:solidFill>
                  <a:srgbClr val="333399"/>
                </a:solidFill>
              </a:rPr>
              <a:t>of pension scheme: target retirement </a:t>
            </a:r>
            <a:r>
              <a:rPr lang="en-US" sz="2000" dirty="0" smtClean="0">
                <a:solidFill>
                  <a:srgbClr val="333399"/>
                </a:solidFill>
              </a:rPr>
              <a:t>age adjustment from </a:t>
            </a:r>
            <a:r>
              <a:rPr lang="en-US" sz="2000" dirty="0">
                <a:solidFill>
                  <a:srgbClr val="333399"/>
                </a:solidFill>
              </a:rPr>
              <a:t>67 to 68 years led to an adjustment of the premium to 27.1%. </a:t>
            </a:r>
            <a:r>
              <a:rPr lang="en-US" sz="2000" dirty="0" smtClean="0">
                <a:solidFill>
                  <a:srgbClr val="333399"/>
                </a:solidFill>
              </a:rPr>
              <a:t/>
            </a:r>
            <a:br>
              <a:rPr lang="en-US" sz="2000" dirty="0" smtClean="0">
                <a:solidFill>
                  <a:srgbClr val="333399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</a:t>
            </a:r>
            <a:r>
              <a:rPr lang="en-US" sz="2000" i="1" dirty="0">
                <a:solidFill>
                  <a:srgbClr val="333399"/>
                </a:solidFill>
              </a:rPr>
              <a:t>distribution 60% for the employer, 40% for the employee</a:t>
            </a:r>
            <a:r>
              <a:rPr lang="en-US" sz="2000" dirty="0" smtClean="0">
                <a:solidFill>
                  <a:srgbClr val="333399"/>
                </a:solidFill>
              </a:rPr>
              <a:t>)</a:t>
            </a:r>
          </a:p>
          <a:p>
            <a:pPr>
              <a:buFontTx/>
              <a:buChar char="-"/>
              <a:tabLst>
                <a:tab pos="2962275" algn="l"/>
              </a:tabLst>
            </a:pPr>
            <a:endParaRPr lang="en-GB" altLang="nl-NL" sz="2000" dirty="0" smtClean="0">
              <a:solidFill>
                <a:srgbClr val="3333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en-US" sz="2000" dirty="0">
                <a:solidFill>
                  <a:srgbClr val="333399"/>
                </a:solidFill>
              </a:rPr>
              <a:t>The difference between the cost-effective premium and the actual premium is added to the premium equalization reserve (up to a maximum of € 5 million). Premium equalization reserve amounts to a maximum of € 5 million per end of 2017. Any surplus will go to general funds, as already occurred in 2017.</a:t>
            </a:r>
            <a:endParaRPr lang="en-GB" altLang="nl-NL" sz="2000" dirty="0">
              <a:solidFill>
                <a:srgbClr val="3333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endParaRPr lang="en-GB" altLang="nl-NL" sz="2000" dirty="0" smtClean="0">
              <a:solidFill>
                <a:srgbClr val="333399"/>
              </a:solidFill>
            </a:endParaRPr>
          </a:p>
          <a:p>
            <a:pPr>
              <a:tabLst>
                <a:tab pos="2962275" algn="l"/>
              </a:tabLst>
            </a:pPr>
            <a:endParaRPr lang="en-GB" altLang="nl-NL" sz="2000" dirty="0" smtClean="0">
              <a:solidFill>
                <a:srgbClr val="333399"/>
              </a:solidFill>
            </a:endParaRPr>
          </a:p>
          <a:p>
            <a:pPr>
              <a:tabLst>
                <a:tab pos="2962275" algn="l"/>
              </a:tabLst>
            </a:pPr>
            <a:endParaRPr lang="en-GB" altLang="nl-NL" sz="24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333399"/>
                </a:solidFill>
              </a:rPr>
              <a:t>Indexation 2018</a:t>
            </a:r>
            <a:endParaRPr lang="nl-NL" altLang="en-US" sz="3200" dirty="0" smtClean="0">
              <a:solidFill>
                <a:srgbClr val="3333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541338" y="981075"/>
            <a:ext cx="9290051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  <a:defRPr/>
            </a:pPr>
            <a:endParaRPr lang="en-US" altLang="en-US" sz="1600" dirty="0" smtClean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altLang="en-US" sz="1800" dirty="0" smtClean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altLang="en-US" sz="1800" dirty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r>
              <a:rPr lang="en-US" sz="2000" dirty="0">
                <a:solidFill>
                  <a:srgbClr val="333399"/>
                </a:solidFill>
              </a:rPr>
              <a:t>In December 2017, the Board decided to grant partial indexation on 1 January 2018</a:t>
            </a:r>
            <a:r>
              <a:rPr lang="en-US" sz="2000" dirty="0" smtClean="0">
                <a:solidFill>
                  <a:srgbClr val="333399"/>
                </a:solidFill>
              </a:rPr>
              <a:t>:</a:t>
            </a:r>
          </a:p>
          <a:p>
            <a:pPr marL="914400" lvl="2" indent="0">
              <a:buFontTx/>
              <a:buNone/>
              <a:defRPr/>
            </a:pPr>
            <a:endParaRPr lang="en-US" sz="2000" dirty="0" smtClean="0"/>
          </a:p>
          <a:p>
            <a:pPr lvl="2">
              <a:defRPr/>
            </a:pPr>
            <a:r>
              <a:rPr lang="en-US" sz="2000" dirty="0">
                <a:solidFill>
                  <a:srgbClr val="333399"/>
                </a:solidFill>
              </a:rPr>
              <a:t>Based on legislation, indexation can be granted with a policy </a:t>
            </a:r>
            <a:r>
              <a:rPr lang="en-US" sz="2000" dirty="0" smtClean="0">
                <a:solidFill>
                  <a:srgbClr val="333399"/>
                </a:solidFill>
              </a:rPr>
              <a:t>coverage </a:t>
            </a:r>
            <a:r>
              <a:rPr lang="en-US" sz="2000" dirty="0">
                <a:solidFill>
                  <a:srgbClr val="333399"/>
                </a:solidFill>
              </a:rPr>
              <a:t>ratio </a:t>
            </a:r>
            <a:r>
              <a:rPr lang="en-US" sz="2000" dirty="0" smtClean="0">
                <a:solidFill>
                  <a:srgbClr val="333399"/>
                </a:solidFill>
              </a:rPr>
              <a:t>of &gt; </a:t>
            </a:r>
            <a:r>
              <a:rPr lang="en-US" sz="2000" dirty="0">
                <a:solidFill>
                  <a:srgbClr val="333399"/>
                </a:solidFill>
              </a:rPr>
              <a:t>110</a:t>
            </a:r>
            <a:r>
              <a:rPr lang="en-US" sz="2000" dirty="0" smtClean="0">
                <a:solidFill>
                  <a:srgbClr val="333399"/>
                </a:solidFill>
              </a:rPr>
              <a:t>%.</a:t>
            </a:r>
          </a:p>
          <a:p>
            <a:pPr lvl="2">
              <a:defRPr/>
            </a:pPr>
            <a:r>
              <a:rPr lang="en-US" sz="2000" dirty="0">
                <a:solidFill>
                  <a:srgbClr val="333399"/>
                </a:solidFill>
              </a:rPr>
              <a:t>The policy </a:t>
            </a:r>
            <a:r>
              <a:rPr lang="en-US" sz="2000" dirty="0" smtClean="0">
                <a:solidFill>
                  <a:srgbClr val="333399"/>
                </a:solidFill>
              </a:rPr>
              <a:t>coverage </a:t>
            </a:r>
            <a:r>
              <a:rPr lang="en-US" sz="2000" dirty="0">
                <a:solidFill>
                  <a:srgbClr val="333399"/>
                </a:solidFill>
              </a:rPr>
              <a:t>ratio at the end of December was estimated at 111.4</a:t>
            </a:r>
            <a:r>
              <a:rPr lang="en-US" sz="2000" dirty="0" smtClean="0">
                <a:solidFill>
                  <a:srgbClr val="333399"/>
                </a:solidFill>
              </a:rPr>
              <a:t>%.</a:t>
            </a:r>
          </a:p>
          <a:p>
            <a:pPr lvl="2">
              <a:defRPr/>
            </a:pPr>
            <a:r>
              <a:rPr lang="en-US" sz="2000" dirty="0">
                <a:solidFill>
                  <a:srgbClr val="333399"/>
                </a:solidFill>
              </a:rPr>
              <a:t>Complete indexation (price index, CPI derived) would amount to 1.36% as of 1 January </a:t>
            </a:r>
            <a:r>
              <a:rPr lang="en-US" sz="2000" dirty="0" smtClean="0">
                <a:solidFill>
                  <a:srgbClr val="333399"/>
                </a:solidFill>
              </a:rPr>
              <a:t>2018</a:t>
            </a:r>
          </a:p>
          <a:p>
            <a:pPr lvl="2">
              <a:defRPr/>
            </a:pPr>
            <a:r>
              <a:rPr lang="en-US" sz="2000" dirty="0">
                <a:solidFill>
                  <a:srgbClr val="333399"/>
                </a:solidFill>
              </a:rPr>
              <a:t>The granted partial indexation is 0.14</a:t>
            </a:r>
            <a:r>
              <a:rPr lang="en-US" sz="2000" dirty="0" smtClean="0">
                <a:solidFill>
                  <a:srgbClr val="333399"/>
                </a:solidFill>
              </a:rPr>
              <a:t>%.</a:t>
            </a:r>
          </a:p>
          <a:p>
            <a:pPr lvl="2">
              <a:defRPr/>
            </a:pPr>
            <a:endParaRPr lang="en-US" altLang="en-US" sz="2000" dirty="0">
              <a:solidFill>
                <a:srgbClr val="333399"/>
              </a:solidFill>
            </a:endParaRPr>
          </a:p>
          <a:p>
            <a:pPr marL="914400" lvl="2" indent="0">
              <a:buNone/>
              <a:defRPr/>
            </a:pPr>
            <a:r>
              <a:rPr lang="en-US" sz="2000" dirty="0">
                <a:solidFill>
                  <a:srgbClr val="333399"/>
                </a:solidFill>
              </a:rPr>
              <a:t>This means a break in the trend compared to the past few years!</a:t>
            </a:r>
            <a:endParaRPr lang="en-US" altLang="en-US" sz="2000" dirty="0" smtClean="0">
              <a:solidFill>
                <a:srgbClr val="333399"/>
              </a:solidFill>
            </a:endParaRPr>
          </a:p>
          <a:p>
            <a:pPr marL="914400" lvl="2" indent="0">
              <a:buFontTx/>
              <a:buNone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/>
            </a:r>
            <a:br>
              <a:rPr lang="en-US" altLang="en-US" sz="2000" dirty="0" smtClean="0">
                <a:solidFill>
                  <a:srgbClr val="333399"/>
                </a:solidFill>
              </a:rPr>
            </a:br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08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defRPr/>
            </a:pPr>
            <a:r>
              <a:rPr lang="en-US" sz="3200" dirty="0">
                <a:solidFill>
                  <a:srgbClr val="333399"/>
                </a:solidFill>
              </a:rPr>
              <a:t>Changes as of January 1, 2018</a:t>
            </a:r>
            <a:endParaRPr lang="en-US" altLang="en-US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nl-NL" sz="3600" dirty="0">
                <a:solidFill>
                  <a:srgbClr val="333399"/>
                </a:solidFill>
              </a:rPr>
              <a:t>Pension </a:t>
            </a:r>
            <a:r>
              <a:rPr lang="nl-NL" sz="3600" dirty="0" err="1" smtClean="0">
                <a:solidFill>
                  <a:srgbClr val="333399"/>
                </a:solidFill>
              </a:rPr>
              <a:t>Scheme</a:t>
            </a:r>
            <a:r>
              <a:rPr lang="nl-NL" sz="3600" dirty="0" smtClean="0">
                <a:solidFill>
                  <a:srgbClr val="333399"/>
                </a:solidFill>
              </a:rPr>
              <a:t> </a:t>
            </a:r>
            <a:r>
              <a:rPr lang="nl-NL" sz="3600" dirty="0" err="1">
                <a:solidFill>
                  <a:srgbClr val="333399"/>
                </a:solidFill>
              </a:rPr>
              <a:t>Amendment</a:t>
            </a:r>
            <a:r>
              <a:rPr lang="nl-NL" sz="3600" dirty="0">
                <a:solidFill>
                  <a:srgbClr val="333399"/>
                </a:solidFill>
              </a:rPr>
              <a:t> 2018</a:t>
            </a:r>
            <a:r>
              <a:rPr lang="en-GB" altLang="en-US" sz="2800" dirty="0" smtClean="0">
                <a:solidFill>
                  <a:srgbClr val="333399"/>
                </a:solidFill>
              </a:rPr>
              <a:t/>
            </a:r>
            <a:br>
              <a:rPr lang="en-GB" altLang="en-US" sz="2800" dirty="0" smtClean="0">
                <a:solidFill>
                  <a:srgbClr val="333399"/>
                </a:solidFill>
              </a:rPr>
            </a:br>
            <a:r>
              <a:rPr lang="en-GB" altLang="en-US" sz="2800" dirty="0" smtClean="0">
                <a:solidFill>
                  <a:srgbClr val="333399"/>
                </a:solidFill>
              </a:rPr>
              <a:t> </a:t>
            </a: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458200" cy="538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tabLst>
                <a:tab pos="2962275" algn="l"/>
              </a:tabLst>
            </a:pPr>
            <a:r>
              <a:rPr lang="en-US" sz="2000" dirty="0">
                <a:solidFill>
                  <a:srgbClr val="333399"/>
                </a:solidFill>
              </a:rPr>
              <a:t>Legal adjustment of the standard retirement age to 68 years </a:t>
            </a:r>
            <a:r>
              <a:rPr lang="en-US" sz="2000" dirty="0" smtClean="0">
                <a:solidFill>
                  <a:srgbClr val="333399"/>
                </a:solidFill>
              </a:rPr>
              <a:t/>
            </a:r>
            <a:br>
              <a:rPr lang="en-US" sz="2000" dirty="0" smtClean="0">
                <a:solidFill>
                  <a:srgbClr val="333399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</a:t>
            </a:r>
            <a:r>
              <a:rPr lang="en-US" sz="2000" dirty="0">
                <a:solidFill>
                  <a:srgbClr val="333399"/>
                </a:solidFill>
              </a:rPr>
              <a:t>retirement date is free to choose, between 55 years and 5 years after the AOW date).</a:t>
            </a:r>
            <a:endParaRPr lang="nl-NL" altLang="nl-NL" sz="2000" dirty="0" smtClean="0">
              <a:solidFill>
                <a:srgbClr val="3333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en-US" sz="2000" dirty="0">
                <a:solidFill>
                  <a:srgbClr val="333399"/>
                </a:solidFill>
              </a:rPr>
              <a:t>Built-up retirement pension converted to 68 years (entitlements have been increased </a:t>
            </a:r>
            <a:r>
              <a:rPr lang="en-US" sz="2000" dirty="0" smtClean="0">
                <a:solidFill>
                  <a:srgbClr val="333399"/>
                </a:solidFill>
              </a:rPr>
              <a:t>actuarial </a:t>
            </a:r>
            <a:r>
              <a:rPr lang="en-US" sz="2000" dirty="0">
                <a:solidFill>
                  <a:srgbClr val="333399"/>
                </a:solidFill>
              </a:rPr>
              <a:t>neutral </a:t>
            </a:r>
            <a:r>
              <a:rPr lang="en-US" sz="2000" dirty="0" smtClean="0">
                <a:solidFill>
                  <a:srgbClr val="333399"/>
                </a:solidFill>
              </a:rPr>
              <a:t>by </a:t>
            </a:r>
            <a:r>
              <a:rPr lang="en-US" sz="2000" dirty="0">
                <a:solidFill>
                  <a:srgbClr val="333399"/>
                </a:solidFill>
              </a:rPr>
              <a:t>6.3%).</a:t>
            </a:r>
            <a:endParaRPr lang="nl-NL" altLang="nl-NL" sz="2000" dirty="0" smtClean="0">
              <a:solidFill>
                <a:srgbClr val="3333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en-US" sz="2000" dirty="0">
                <a:solidFill>
                  <a:srgbClr val="333399"/>
                </a:solidFill>
              </a:rPr>
              <a:t>Pension from the age of 68 is slightly less expensive than pension from the age of 67 (applies to accrual as of 2018).</a:t>
            </a:r>
            <a:endParaRPr lang="nl-NL" altLang="nl-NL" sz="2000" dirty="0" smtClean="0">
              <a:solidFill>
                <a:srgbClr val="3333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en-US" sz="2000" dirty="0">
                <a:solidFill>
                  <a:srgbClr val="333399"/>
                </a:solidFill>
              </a:rPr>
              <a:t>Use the pension planner to gain insight into your pension situation, even if you are still far away from it (pension planner is up-to-date).</a:t>
            </a:r>
            <a:endParaRPr lang="nl-NL" altLang="nl-NL" sz="2000" dirty="0" smtClean="0">
              <a:solidFill>
                <a:srgbClr val="333399"/>
              </a:solidFill>
            </a:endParaRPr>
          </a:p>
          <a:p>
            <a:pPr>
              <a:buFontTx/>
              <a:buChar char="-"/>
              <a:tabLst>
                <a:tab pos="2962275" algn="l"/>
              </a:tabLst>
            </a:pPr>
            <a:r>
              <a:rPr lang="en-US" sz="2000" dirty="0">
                <a:solidFill>
                  <a:srgbClr val="333399"/>
                </a:solidFill>
              </a:rPr>
              <a:t>Overview (UPO) based on the standard retirement age of 68 years was sent 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>
                <a:solidFill>
                  <a:srgbClr val="333399"/>
                </a:solidFill>
              </a:rPr>
              <a:t>early June.</a:t>
            </a:r>
            <a:endParaRPr lang="en-GB" altLang="nl-NL" sz="2000" dirty="0" smtClean="0">
              <a:solidFill>
                <a:srgbClr val="333399"/>
              </a:solidFill>
            </a:endParaRPr>
          </a:p>
          <a:p>
            <a:pPr>
              <a:tabLst>
                <a:tab pos="2962275" algn="l"/>
              </a:tabLst>
            </a:pPr>
            <a:endParaRPr lang="en-GB" altLang="nl-NL" sz="24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08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defRPr/>
            </a:pPr>
            <a:r>
              <a:rPr lang="nl-NL" sz="3200" dirty="0">
                <a:solidFill>
                  <a:srgbClr val="333399"/>
                </a:solidFill>
              </a:rPr>
              <a:t>Want </a:t>
            </a:r>
            <a:r>
              <a:rPr lang="nl-NL" sz="3200" dirty="0" err="1">
                <a:solidFill>
                  <a:srgbClr val="333399"/>
                </a:solidFill>
              </a:rPr>
              <a:t>to</a:t>
            </a:r>
            <a:r>
              <a:rPr lang="nl-NL" sz="3200" dirty="0">
                <a:solidFill>
                  <a:srgbClr val="333399"/>
                </a:solidFill>
              </a:rPr>
              <a:t> </a:t>
            </a:r>
            <a:r>
              <a:rPr lang="nl-NL" sz="3200" dirty="0" err="1">
                <a:solidFill>
                  <a:srgbClr val="333399"/>
                </a:solidFill>
              </a:rPr>
              <a:t>participate</a:t>
            </a:r>
            <a:r>
              <a:rPr lang="nl-NL" sz="3200" dirty="0">
                <a:solidFill>
                  <a:srgbClr val="333399"/>
                </a:solidFill>
              </a:rPr>
              <a:t> in </a:t>
            </a:r>
            <a:r>
              <a:rPr lang="nl-NL" sz="3200" dirty="0" err="1">
                <a:solidFill>
                  <a:srgbClr val="333399"/>
                </a:solidFill>
              </a:rPr>
              <a:t>the</a:t>
            </a:r>
            <a:r>
              <a:rPr lang="nl-NL" sz="3200" dirty="0">
                <a:solidFill>
                  <a:srgbClr val="333399"/>
                </a:solidFill>
              </a:rPr>
              <a:t> </a:t>
            </a:r>
            <a:r>
              <a:rPr lang="nl-NL" sz="3200" dirty="0" err="1">
                <a:solidFill>
                  <a:srgbClr val="333399"/>
                </a:solidFill>
              </a:rPr>
              <a:t>supervisory</a:t>
            </a:r>
            <a:r>
              <a:rPr lang="nl-NL" sz="3200" dirty="0">
                <a:solidFill>
                  <a:srgbClr val="333399"/>
                </a:solidFill>
              </a:rPr>
              <a:t> </a:t>
            </a:r>
            <a:r>
              <a:rPr lang="nl-NL" sz="3200" dirty="0" err="1">
                <a:solidFill>
                  <a:srgbClr val="333399"/>
                </a:solidFill>
              </a:rPr>
              <a:t>committee</a:t>
            </a:r>
            <a:r>
              <a:rPr lang="nl-NL" sz="3200" dirty="0">
                <a:solidFill>
                  <a:srgbClr val="333399"/>
                </a:solidFill>
              </a:rPr>
              <a:t> or board</a:t>
            </a:r>
            <a:r>
              <a:rPr lang="en-US" altLang="en-US" sz="3200" dirty="0">
                <a:solidFill>
                  <a:srgbClr val="333399"/>
                </a:solidFill>
              </a:rPr>
              <a:t>?</a:t>
            </a:r>
            <a:br>
              <a:rPr lang="en-US" altLang="en-US" sz="3200" dirty="0">
                <a:solidFill>
                  <a:srgbClr val="333399"/>
                </a:solidFill>
              </a:rPr>
            </a:br>
            <a:r>
              <a:rPr lang="en-US" altLang="en-US" sz="3200" dirty="0">
                <a:solidFill>
                  <a:srgbClr val="333399"/>
                </a:solidFill>
              </a:rPr>
              <a:t/>
            </a:r>
            <a:br>
              <a:rPr lang="en-US" altLang="en-US" sz="3200" dirty="0">
                <a:solidFill>
                  <a:srgbClr val="333399"/>
                </a:solidFill>
              </a:rPr>
            </a:br>
            <a:endParaRPr lang="en-US" altLang="en-US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08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defRPr/>
            </a:pPr>
            <a:r>
              <a:rPr lang="en-US" sz="3200" dirty="0" smtClean="0">
                <a:solidFill>
                  <a:srgbClr val="333399"/>
                </a:solidFill>
              </a:rPr>
              <a:t>Questions? </a:t>
            </a:r>
            <a:br>
              <a:rPr lang="en-US" sz="3200" dirty="0" smtClean="0">
                <a:solidFill>
                  <a:srgbClr val="333399"/>
                </a:solidFill>
              </a:rPr>
            </a:br>
            <a:r>
              <a:rPr lang="en-US" sz="3200" dirty="0">
                <a:solidFill>
                  <a:srgbClr val="333399"/>
                </a:solidFill>
              </a:rPr>
              <a:t/>
            </a:r>
            <a:br>
              <a:rPr lang="en-US" sz="3200" dirty="0">
                <a:solidFill>
                  <a:srgbClr val="333399"/>
                </a:solidFill>
              </a:rPr>
            </a:br>
            <a:r>
              <a:rPr lang="en-US" sz="3200" dirty="0" smtClean="0">
                <a:solidFill>
                  <a:srgbClr val="333399"/>
                </a:solidFill>
              </a:rPr>
              <a:t>A</a:t>
            </a:r>
            <a:r>
              <a:rPr lang="en-US" sz="2400" dirty="0" smtClean="0">
                <a:solidFill>
                  <a:srgbClr val="333399"/>
                </a:solidFill>
              </a:rPr>
              <a:t>lso </a:t>
            </a:r>
            <a:r>
              <a:rPr lang="en-US" sz="2400" dirty="0">
                <a:solidFill>
                  <a:srgbClr val="333399"/>
                </a:solidFill>
              </a:rPr>
              <a:t>by mail: Pensioenfonds@nl.thalesgroup.com</a:t>
            </a:r>
            <a:endParaRPr lang="en-US" alt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8" y="963804"/>
            <a:ext cx="3780263" cy="53423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2629" y="2054256"/>
            <a:ext cx="6600451" cy="1463238"/>
          </a:xfrm>
        </p:spPr>
        <p:txBody>
          <a:bodyPr anchor="t">
            <a:noAutofit/>
          </a:bodyPr>
          <a:lstStyle/>
          <a:p>
            <a:r>
              <a:rPr lang="nl-NL" sz="3600" dirty="0" err="1" smtClean="0"/>
              <a:t>Supervisory</a:t>
            </a:r>
            <a:r>
              <a:rPr lang="nl-NL" sz="3600" dirty="0" smtClean="0"/>
              <a:t> </a:t>
            </a:r>
            <a:r>
              <a:rPr lang="nl-NL" sz="3600" dirty="0" err="1"/>
              <a:t>C</a:t>
            </a:r>
            <a:r>
              <a:rPr lang="nl-NL" sz="3600" dirty="0" err="1" smtClean="0"/>
              <a:t>ommittee</a:t>
            </a:r>
            <a:r>
              <a:rPr lang="nl-NL" sz="3600" dirty="0" smtClean="0"/>
              <a:t> </a:t>
            </a:r>
            <a:r>
              <a:rPr lang="nl-NL" sz="3600" dirty="0"/>
              <a:t>report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err="1" smtClean="0"/>
              <a:t>for</a:t>
            </a:r>
            <a:r>
              <a:rPr lang="nl-NL" sz="3600" dirty="0" smtClean="0"/>
              <a:t> </a:t>
            </a:r>
            <a:r>
              <a:rPr lang="nl-NL" sz="3600" dirty="0"/>
              <a:t>2017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15270" y="6306192"/>
            <a:ext cx="2817218" cy="575205"/>
          </a:xfrm>
        </p:spPr>
        <p:txBody>
          <a:bodyPr>
            <a:normAutofit/>
          </a:bodyPr>
          <a:lstStyle/>
          <a:p>
            <a:r>
              <a:rPr lang="nl-NL" b="1" dirty="0"/>
              <a:t>Edward </a:t>
            </a:r>
            <a:r>
              <a:rPr lang="nl-NL" b="1" dirty="0" smtClean="0"/>
              <a:t>Weening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" b="-578"/>
          <a:stretch/>
        </p:blipFill>
        <p:spPr>
          <a:xfrm>
            <a:off x="2453900" y="2978331"/>
            <a:ext cx="3422791" cy="39911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695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Subjects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</a:t>
            </a:r>
            <a:r>
              <a:rPr lang="en-US" dirty="0" smtClean="0"/>
              <a:t>Supervisory Committee  (VO</a:t>
            </a:r>
            <a:r>
              <a:rPr lang="en-US" dirty="0" smtClean="0"/>
              <a:t>) do</a:t>
            </a:r>
            <a:r>
              <a:rPr lang="en-US" dirty="0" smtClean="0"/>
              <a:t>?</a:t>
            </a:r>
          </a:p>
          <a:p>
            <a:r>
              <a:rPr lang="en-US" dirty="0"/>
              <a:t>The composition of the Supervisory Committee (VO</a:t>
            </a:r>
            <a:r>
              <a:rPr lang="en-US" dirty="0" smtClean="0"/>
              <a:t>)</a:t>
            </a:r>
          </a:p>
          <a:p>
            <a:r>
              <a:rPr lang="en-US" dirty="0"/>
              <a:t>Annual report of the Supervisory Committee for </a:t>
            </a:r>
            <a:r>
              <a:rPr lang="en-US" dirty="0" smtClean="0"/>
              <a:t>2017</a:t>
            </a:r>
          </a:p>
          <a:p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smtClean="0"/>
              <a:t>2017</a:t>
            </a:r>
          </a:p>
          <a:p>
            <a:r>
              <a:rPr lang="nl-NL" dirty="0"/>
              <a:t>Preview 2018</a:t>
            </a:r>
          </a:p>
        </p:txBody>
      </p:sp>
    </p:spTree>
    <p:extLst>
      <p:ext uri="{BB962C8B-B14F-4D97-AF65-F5344CB8AC3E}">
        <p14:creationId xmlns:p14="http://schemas.microsoft.com/office/powerpoint/2010/main" val="537823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BAC2BA2-B319-4935-A928-FDA86B88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Supervisory </a:t>
            </a:r>
            <a:r>
              <a:rPr lang="en-US" dirty="0" smtClean="0"/>
              <a:t>Committee </a:t>
            </a:r>
            <a:r>
              <a:rPr lang="en-US" dirty="0"/>
              <a:t>(VO) do?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3043C71-C37D-472C-A96C-0D446F6B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66" y="888764"/>
            <a:ext cx="7851247" cy="5934642"/>
          </a:xfrm>
        </p:spPr>
        <p:txBody>
          <a:bodyPr/>
          <a:lstStyle/>
          <a:p>
            <a:r>
              <a:rPr lang="en-US" dirty="0"/>
              <a:t>The board is legally obliged to render account to the VO about the policy and the way in which it has been </a:t>
            </a:r>
            <a:r>
              <a:rPr lang="en-US" dirty="0" smtClean="0"/>
              <a:t>implemented</a:t>
            </a:r>
          </a:p>
          <a:p>
            <a:r>
              <a:rPr lang="en-US" dirty="0"/>
              <a:t>According to the Pensions Act, the VO has to give an opinion on:</a:t>
            </a:r>
            <a:endParaRPr lang="nl-NL" dirty="0" smtClean="0"/>
          </a:p>
          <a:p>
            <a:pPr lvl="1"/>
            <a:r>
              <a:rPr lang="nl-NL" dirty="0" smtClean="0"/>
              <a:t> </a:t>
            </a:r>
            <a:r>
              <a:rPr lang="en-US" dirty="0"/>
              <a:t>the actions of the board</a:t>
            </a:r>
            <a:r>
              <a:rPr lang="en-US" dirty="0" smtClean="0"/>
              <a:t>,</a:t>
            </a:r>
          </a:p>
          <a:p>
            <a:pPr lvl="1"/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policies</a:t>
            </a:r>
            <a:r>
              <a:rPr lang="nl-NL" dirty="0"/>
              <a:t> </a:t>
            </a:r>
            <a:r>
              <a:rPr lang="nl-NL" dirty="0" err="1"/>
              <a:t>implemented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endParaRPr lang="nl-NL" dirty="0" smtClean="0"/>
          </a:p>
          <a:p>
            <a:pPr lvl="1"/>
            <a:r>
              <a:rPr lang="en-US" dirty="0"/>
              <a:t>the policy choices for the </a:t>
            </a:r>
            <a:r>
              <a:rPr lang="en-US" dirty="0" smtClean="0"/>
              <a:t>future</a:t>
            </a:r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/>
              <a:t>VO records its findings in an annual report that is included in the annual report of the SPTN </a:t>
            </a:r>
            <a:r>
              <a:rPr lang="en-US" dirty="0" smtClean="0"/>
              <a:t>board</a:t>
            </a:r>
          </a:p>
          <a:p>
            <a:pPr marL="457200" lvl="1" indent="0">
              <a:buNone/>
            </a:pPr>
            <a:r>
              <a:rPr lang="nl-NL" dirty="0" smtClean="0"/>
              <a:t>It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advise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Board </a:t>
            </a:r>
            <a:r>
              <a:rPr lang="nl-NL" dirty="0" err="1" smtClean="0"/>
              <a:t>solicited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unsolicited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policy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implications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participants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361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of the Supervisory Committee (VO)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29C5-6AE8-4718-A35B-6044D61CE9E0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37200" y="9220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2pPr marL="88900" lvl="1" algn="ctr">
              <a:defRPr sz="2400" b="1">
                <a:solidFill>
                  <a:srgbClr val="660033"/>
                </a:solidFill>
              </a:defRPr>
            </a:lvl2pPr>
          </a:lstStyle>
          <a:p>
            <a:r>
              <a:rPr lang="en-US" dirty="0"/>
              <a:t>On behalf of the pensioners</a:t>
            </a:r>
            <a:endParaRPr lang="nl-NL" sz="2400" b="1" dirty="0">
              <a:solidFill>
                <a:srgbClr val="660033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1437200" y="1425645"/>
            <a:ext cx="6837005" cy="5355448"/>
            <a:chOff x="1548456" y="1236887"/>
            <a:chExt cx="6837005" cy="5355448"/>
          </a:xfrm>
        </p:grpSpPr>
        <p:sp>
          <p:nvSpPr>
            <p:cNvPr id="18" name="Tekstvak 17"/>
            <p:cNvSpPr txBox="1"/>
            <p:nvPr/>
          </p:nvSpPr>
          <p:spPr>
            <a:xfrm>
              <a:off x="2122936" y="5761338"/>
              <a:ext cx="2969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lvl="1" algn="ctr"/>
              <a:r>
                <a:rPr lang="nl-NL" sz="2400" b="1" dirty="0">
                  <a:solidFill>
                    <a:srgbClr val="660033"/>
                  </a:solidFill>
                </a:rPr>
                <a:t>Otto van der Zeeuw</a:t>
              </a:r>
              <a:br>
                <a:rPr lang="nl-NL" sz="2400" b="1" dirty="0">
                  <a:solidFill>
                    <a:srgbClr val="660033"/>
                  </a:solidFill>
                </a:rPr>
              </a:br>
              <a:r>
                <a:rPr lang="nl-NL" sz="2400" b="1" dirty="0">
                  <a:solidFill>
                    <a:srgbClr val="660033"/>
                  </a:solidFill>
                </a:rPr>
                <a:t>(</a:t>
              </a:r>
              <a:r>
                <a:rPr lang="nl-NL" sz="2400" b="1" dirty="0" err="1" smtClean="0">
                  <a:solidFill>
                    <a:srgbClr val="660033"/>
                  </a:solidFill>
                </a:rPr>
                <a:t>since</a:t>
              </a:r>
              <a:r>
                <a:rPr lang="nl-NL" sz="2400" b="1" dirty="0" smtClean="0">
                  <a:solidFill>
                    <a:srgbClr val="660033"/>
                  </a:solidFill>
                </a:rPr>
                <a:t> </a:t>
              </a:r>
              <a:r>
                <a:rPr lang="nl-NL" sz="2400" b="1" dirty="0">
                  <a:solidFill>
                    <a:srgbClr val="660033"/>
                  </a:solidFill>
                </a:rPr>
                <a:t>2012)</a:t>
              </a:r>
            </a:p>
          </p:txBody>
        </p:sp>
        <p:grpSp>
          <p:nvGrpSpPr>
            <p:cNvPr id="20" name="Groep 19"/>
            <p:cNvGrpSpPr/>
            <p:nvPr/>
          </p:nvGrpSpPr>
          <p:grpSpPr>
            <a:xfrm>
              <a:off x="1548456" y="1236887"/>
              <a:ext cx="6837005" cy="5335014"/>
              <a:chOff x="1562587" y="1259190"/>
              <a:chExt cx="6837005" cy="5335014"/>
            </a:xfrm>
          </p:grpSpPr>
          <p:grpSp>
            <p:nvGrpSpPr>
              <p:cNvPr id="15" name="Groep 14"/>
              <p:cNvGrpSpPr/>
              <p:nvPr/>
            </p:nvGrpSpPr>
            <p:grpSpPr>
              <a:xfrm>
                <a:off x="1562587" y="1259190"/>
                <a:ext cx="6837005" cy="4502148"/>
                <a:chOff x="1806498" y="2468757"/>
                <a:chExt cx="5982009" cy="3965497"/>
              </a:xfrm>
            </p:grpSpPr>
            <p:pic>
              <p:nvPicPr>
                <p:cNvPr id="16" name="Afbeelding 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907210" y="2468757"/>
                  <a:ext cx="2881297" cy="3965497"/>
                </a:xfrm>
                <a:prstGeom prst="rect">
                  <a:avLst/>
                </a:prstGeom>
              </p:spPr>
            </p:pic>
            <p:pic>
              <p:nvPicPr>
                <p:cNvPr id="17" name="Afbeelding 1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806498" y="2468757"/>
                  <a:ext cx="3100712" cy="3965497"/>
                </a:xfrm>
                <a:prstGeom prst="rect">
                  <a:avLst/>
                </a:prstGeom>
              </p:spPr>
            </p:pic>
          </p:grpSp>
          <p:sp>
            <p:nvSpPr>
              <p:cNvPr id="19" name="Tekstvak 18"/>
              <p:cNvSpPr txBox="1"/>
              <p:nvPr/>
            </p:nvSpPr>
            <p:spPr>
              <a:xfrm>
                <a:off x="5092346" y="5763207"/>
                <a:ext cx="3307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2pPr marL="88900" lvl="1">
                  <a:defRPr sz="2000" b="1">
                    <a:solidFill>
                      <a:srgbClr val="660033"/>
                    </a:solidFill>
                  </a:defRPr>
                </a:lvl2pPr>
              </a:lstStyle>
              <a:p>
                <a:pPr lvl="1" algn="ctr"/>
                <a:r>
                  <a:rPr lang="nl-NL" sz="2400" dirty="0"/>
                  <a:t>Jan van Rijn</a:t>
                </a:r>
                <a:br>
                  <a:rPr lang="nl-NL" sz="2400" dirty="0"/>
                </a:br>
                <a:r>
                  <a:rPr lang="nl-NL" sz="2400" dirty="0"/>
                  <a:t>(</a:t>
                </a:r>
                <a:r>
                  <a:rPr lang="nl-NL" sz="2400" dirty="0" err="1" smtClean="0"/>
                  <a:t>since</a:t>
                </a:r>
                <a:r>
                  <a:rPr lang="nl-NL" sz="2400" dirty="0" smtClean="0"/>
                  <a:t> </a:t>
                </a:r>
                <a:r>
                  <a:rPr lang="nl-NL" sz="2400" dirty="0"/>
                  <a:t>2016)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56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772816"/>
            <a:ext cx="77724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nl-NL" sz="4000" dirty="0" err="1">
                <a:solidFill>
                  <a:srgbClr val="333399"/>
                </a:solidFill>
              </a:rPr>
              <a:t>Welcome</a:t>
            </a:r>
            <a:r>
              <a:rPr lang="nl-NL" sz="4000" dirty="0">
                <a:solidFill>
                  <a:srgbClr val="333399"/>
                </a:solidFill>
              </a:rPr>
              <a:t> </a:t>
            </a:r>
            <a:r>
              <a:rPr lang="nl-NL" sz="4000" dirty="0" err="1">
                <a:solidFill>
                  <a:srgbClr val="333399"/>
                </a:solidFill>
              </a:rPr>
              <a:t>to</a:t>
            </a:r>
            <a:r>
              <a:rPr lang="nl-NL" sz="4000" dirty="0">
                <a:solidFill>
                  <a:srgbClr val="333399"/>
                </a:solidFill>
              </a:rPr>
              <a:t> </a:t>
            </a:r>
            <a:r>
              <a:rPr lang="nl-NL" sz="4000" dirty="0" err="1">
                <a:solidFill>
                  <a:srgbClr val="333399"/>
                </a:solidFill>
              </a:rPr>
              <a:t>the</a:t>
            </a:r>
            <a:r>
              <a:rPr lang="nl-NL" sz="4000" dirty="0">
                <a:solidFill>
                  <a:srgbClr val="333399"/>
                </a:solidFill>
              </a:rPr>
              <a:t> viewers </a:t>
            </a:r>
            <a:r>
              <a:rPr lang="en-GB" sz="4000" dirty="0" smtClean="0">
                <a:solidFill>
                  <a:srgbClr val="333399"/>
                </a:solidFill>
              </a:rPr>
              <a:t>at</a:t>
            </a:r>
            <a:r>
              <a:rPr lang="en-GB" altLang="en-US" sz="4000" dirty="0" smtClean="0">
                <a:solidFill>
                  <a:srgbClr val="333399"/>
                </a:solidFill>
              </a:rPr>
              <a:t> </a:t>
            </a:r>
            <a:r>
              <a:rPr lang="en-GB" altLang="en-US" sz="4000" dirty="0" err="1" smtClean="0">
                <a:solidFill>
                  <a:srgbClr val="333399"/>
                </a:solidFill>
              </a:rPr>
              <a:t>Huizen</a:t>
            </a:r>
            <a:r>
              <a:rPr lang="en-GB" altLang="en-US" sz="4000" dirty="0" smtClean="0">
                <a:solidFill>
                  <a:srgbClr val="333399"/>
                </a:solidFill>
              </a:rPr>
              <a:t>, </a:t>
            </a:r>
          </a:p>
          <a:p>
            <a:pPr algn="ctr">
              <a:buFontTx/>
              <a:buNone/>
            </a:pPr>
            <a:r>
              <a:rPr lang="en-GB" altLang="en-US" sz="4000" dirty="0" smtClean="0">
                <a:solidFill>
                  <a:srgbClr val="333399"/>
                </a:solidFill>
              </a:rPr>
              <a:t>Eindhoven en Delft and at home</a:t>
            </a: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9753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of the Supervisory Committee (VO)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29C5-6AE8-4718-A35B-6044D61CE9E0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37200" y="9220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2pPr marL="88900" lvl="1" algn="ctr">
              <a:defRPr sz="2400" b="1">
                <a:solidFill>
                  <a:srgbClr val="660033"/>
                </a:solidFill>
              </a:defRPr>
            </a:lvl2pPr>
          </a:lstStyle>
          <a:p>
            <a:r>
              <a:rPr lang="en-US" dirty="0"/>
              <a:t>On behalf of the </a:t>
            </a:r>
            <a:r>
              <a:rPr lang="en-US" dirty="0" smtClean="0"/>
              <a:t>Employees</a:t>
            </a:r>
            <a:endParaRPr lang="nl-NL" sz="2400" b="1" dirty="0">
              <a:solidFill>
                <a:srgbClr val="660033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2037806" y="5942739"/>
            <a:ext cx="6295186" cy="838354"/>
            <a:chOff x="2149062" y="5753981"/>
            <a:chExt cx="6295186" cy="838354"/>
          </a:xfrm>
        </p:grpSpPr>
        <p:sp>
          <p:nvSpPr>
            <p:cNvPr id="18" name="Tekstvak 17"/>
            <p:cNvSpPr txBox="1"/>
            <p:nvPr/>
          </p:nvSpPr>
          <p:spPr>
            <a:xfrm>
              <a:off x="2149062" y="5761338"/>
              <a:ext cx="27927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lvl="1" algn="ctr"/>
              <a:r>
                <a:rPr lang="nl-NL" sz="2400" b="1" dirty="0">
                  <a:solidFill>
                    <a:srgbClr val="660033"/>
                  </a:solidFill>
                </a:rPr>
                <a:t>Jos van </a:t>
              </a:r>
              <a:r>
                <a:rPr lang="nl-NL" sz="2400" b="1" dirty="0" err="1">
                  <a:solidFill>
                    <a:srgbClr val="660033"/>
                  </a:solidFill>
                </a:rPr>
                <a:t>Deemter</a:t>
              </a:r>
              <a:r>
                <a:rPr lang="nl-NL" sz="2400" b="1" dirty="0">
                  <a:solidFill>
                    <a:srgbClr val="660033"/>
                  </a:solidFill>
                </a:rPr>
                <a:t/>
              </a:r>
              <a:br>
                <a:rPr lang="nl-NL" sz="2400" b="1" dirty="0">
                  <a:solidFill>
                    <a:srgbClr val="660033"/>
                  </a:solidFill>
                </a:rPr>
              </a:br>
              <a:r>
                <a:rPr lang="nl-NL" sz="2400" b="1" dirty="0">
                  <a:solidFill>
                    <a:srgbClr val="660033"/>
                  </a:solidFill>
                </a:rPr>
                <a:t>(</a:t>
              </a:r>
              <a:r>
                <a:rPr lang="nl-NL" sz="2400" b="1" dirty="0" err="1" smtClean="0">
                  <a:solidFill>
                    <a:srgbClr val="660033"/>
                  </a:solidFill>
                </a:rPr>
                <a:t>since</a:t>
              </a:r>
              <a:r>
                <a:rPr lang="nl-NL" sz="2400" b="1" dirty="0" smtClean="0">
                  <a:solidFill>
                    <a:srgbClr val="660033"/>
                  </a:solidFill>
                </a:rPr>
                <a:t> </a:t>
              </a:r>
              <a:r>
                <a:rPr lang="nl-NL" sz="2400" b="1" dirty="0">
                  <a:solidFill>
                    <a:srgbClr val="660033"/>
                  </a:solidFill>
                </a:rPr>
                <a:t>2016)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635199" y="5753981"/>
              <a:ext cx="3809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2pPr marL="88900" lvl="1">
                <a:defRPr sz="2000" b="1">
                  <a:solidFill>
                    <a:srgbClr val="660033"/>
                  </a:solidFill>
                </a:defRPr>
              </a:lvl2pPr>
            </a:lstStyle>
            <a:p>
              <a:pPr lvl="1" algn="ctr"/>
              <a:r>
                <a:rPr lang="nl-NL" sz="2400" dirty="0"/>
                <a:t>Edward Weening</a:t>
              </a:r>
              <a:br>
                <a:rPr lang="nl-NL" sz="2400" dirty="0"/>
              </a:br>
              <a:r>
                <a:rPr lang="nl-NL" sz="2400" dirty="0"/>
                <a:t>(</a:t>
              </a:r>
              <a:r>
                <a:rPr lang="nl-NL" sz="2400" dirty="0" err="1" smtClean="0"/>
                <a:t>since</a:t>
              </a:r>
              <a:r>
                <a:rPr lang="nl-NL" sz="2400" dirty="0" smtClean="0"/>
                <a:t> </a:t>
              </a:r>
              <a:r>
                <a:rPr lang="nl-NL" sz="2400" dirty="0"/>
                <a:t>juni 2017)</a:t>
              </a:r>
            </a:p>
          </p:txBody>
        </p:sp>
      </p:grpSp>
      <p:pic>
        <p:nvPicPr>
          <p:cNvPr id="26" name="Picture 1" descr="image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200" y="1403342"/>
            <a:ext cx="3393339" cy="45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367" y="1383741"/>
            <a:ext cx="3513910" cy="45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of the Supervisory Committee (VO)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29C5-6AE8-4718-A35B-6044D61CE9E0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37200" y="9220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2pPr marL="88900" lvl="1" algn="ctr">
              <a:defRPr sz="2400" b="1">
                <a:solidFill>
                  <a:srgbClr val="660033"/>
                </a:solidFill>
              </a:defRPr>
            </a:lvl2pPr>
          </a:lstStyle>
          <a:p>
            <a:r>
              <a:rPr lang="en-US" dirty="0"/>
              <a:t>On behalf of the employer</a:t>
            </a:r>
            <a:endParaRPr lang="nl-NL" sz="2400" b="1" dirty="0">
              <a:solidFill>
                <a:srgbClr val="660033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1881050" y="5929662"/>
            <a:ext cx="6145349" cy="851431"/>
            <a:chOff x="1992306" y="5740904"/>
            <a:chExt cx="6145349" cy="851431"/>
          </a:xfrm>
        </p:grpSpPr>
        <p:sp>
          <p:nvSpPr>
            <p:cNvPr id="18" name="Tekstvak 17"/>
            <p:cNvSpPr txBox="1"/>
            <p:nvPr/>
          </p:nvSpPr>
          <p:spPr>
            <a:xfrm>
              <a:off x="1992306" y="5761338"/>
              <a:ext cx="2949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lvl="1" algn="ctr"/>
              <a:r>
                <a:rPr lang="nl-NL" sz="2400" b="1" dirty="0">
                  <a:solidFill>
                    <a:srgbClr val="660033"/>
                  </a:solidFill>
                </a:rPr>
                <a:t>Krista Keijzer</a:t>
              </a:r>
              <a:br>
                <a:rPr lang="nl-NL" sz="2400" b="1" dirty="0">
                  <a:solidFill>
                    <a:srgbClr val="660033"/>
                  </a:solidFill>
                </a:rPr>
              </a:br>
              <a:r>
                <a:rPr lang="nl-NL" sz="2400" b="1" dirty="0">
                  <a:solidFill>
                    <a:srgbClr val="660033"/>
                  </a:solidFill>
                </a:rPr>
                <a:t>(</a:t>
              </a:r>
              <a:r>
                <a:rPr lang="nl-NL" sz="2400" b="1" dirty="0" err="1" smtClean="0">
                  <a:solidFill>
                    <a:srgbClr val="660033"/>
                  </a:solidFill>
                </a:rPr>
                <a:t>since</a:t>
              </a:r>
              <a:r>
                <a:rPr lang="nl-NL" sz="2400" b="1" dirty="0" smtClean="0">
                  <a:solidFill>
                    <a:srgbClr val="660033"/>
                  </a:solidFill>
                </a:rPr>
                <a:t> </a:t>
              </a:r>
              <a:r>
                <a:rPr lang="nl-NL" sz="2400" b="1" dirty="0">
                  <a:solidFill>
                    <a:srgbClr val="660033"/>
                  </a:solidFill>
                </a:rPr>
                <a:t>2018)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977856" y="5740904"/>
              <a:ext cx="3159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2pPr marL="88900" lvl="1">
                <a:defRPr sz="2000" b="1">
                  <a:solidFill>
                    <a:srgbClr val="660033"/>
                  </a:solidFill>
                </a:defRPr>
              </a:lvl2pPr>
            </a:lstStyle>
            <a:p>
              <a:pPr lvl="1" algn="ctr"/>
              <a:r>
                <a:rPr lang="nl-NL" sz="2400" dirty="0"/>
                <a:t>David Hoogenraad (</a:t>
              </a:r>
              <a:r>
                <a:rPr lang="nl-NL" sz="2400" dirty="0" err="1" smtClean="0"/>
                <a:t>since</a:t>
              </a:r>
              <a:r>
                <a:rPr lang="nl-NL" sz="2400" dirty="0" smtClean="0"/>
                <a:t> </a:t>
              </a:r>
              <a:r>
                <a:rPr lang="nl-NL" sz="2400" dirty="0"/>
                <a:t>2016)</a:t>
              </a:r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r="6091"/>
          <a:stretch/>
        </p:blipFill>
        <p:spPr>
          <a:xfrm rot="5400000">
            <a:off x="4481311" y="1910412"/>
            <a:ext cx="4504017" cy="35307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33594D56-975A-41DA-8152-B7726EB969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b="16177"/>
          <a:stretch/>
        </p:blipFill>
        <p:spPr>
          <a:xfrm>
            <a:off x="1603513" y="1424119"/>
            <a:ext cx="3364433" cy="45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61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C1F2414-D13E-4C41-BFC7-CE35D3C7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990" y="178860"/>
            <a:ext cx="7175986" cy="799134"/>
          </a:xfrm>
        </p:spPr>
        <p:txBody>
          <a:bodyPr/>
          <a:lstStyle/>
          <a:p>
            <a:r>
              <a:rPr lang="nl-NL" dirty="0" err="1"/>
              <a:t>Annual</a:t>
            </a:r>
            <a:r>
              <a:rPr lang="nl-NL" dirty="0"/>
              <a:t> report of </a:t>
            </a:r>
            <a:r>
              <a:rPr lang="nl-NL" dirty="0" err="1" smtClean="0"/>
              <a:t>the</a:t>
            </a:r>
            <a:r>
              <a:rPr lang="nl-NL" dirty="0" smtClean="0"/>
              <a:t> VO on </a:t>
            </a:r>
            <a:r>
              <a:rPr lang="nl-NL" dirty="0"/>
              <a:t>2017 </a:t>
            </a:r>
            <a:r>
              <a:rPr lang="nl-NL" dirty="0" smtClean="0"/>
              <a:t>(content)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B4C18C00-0ABB-43AF-A2C6-63C487EE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/>
              <a:t>Professionalization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VO</a:t>
            </a:r>
            <a:endParaRPr lang="nl-NL" dirty="0" smtClean="0"/>
          </a:p>
          <a:p>
            <a:pPr lvl="1"/>
            <a:r>
              <a:rPr lang="nl-NL" dirty="0"/>
              <a:t>Full sparring (</a:t>
            </a:r>
            <a:r>
              <a:rPr lang="nl-NL" dirty="0" err="1"/>
              <a:t>countervailing</a:t>
            </a:r>
            <a:r>
              <a:rPr lang="nl-NL" dirty="0"/>
              <a:t>) partner</a:t>
            </a:r>
            <a:endParaRPr lang="nl-NL" dirty="0" smtClean="0"/>
          </a:p>
          <a:p>
            <a:pPr lvl="1"/>
            <a:r>
              <a:rPr lang="en-US" dirty="0"/>
              <a:t>Training (VO and </a:t>
            </a:r>
            <a:r>
              <a:rPr lang="en-US" dirty="0" smtClean="0"/>
              <a:t>professional </a:t>
            </a:r>
            <a:r>
              <a:rPr lang="en-US" dirty="0"/>
              <a:t>level A)</a:t>
            </a:r>
            <a:endParaRPr lang="nl-NL" dirty="0"/>
          </a:p>
          <a:p>
            <a:r>
              <a:rPr lang="en-US" dirty="0"/>
              <a:t>The VO regularly consults with:</a:t>
            </a:r>
            <a:endParaRPr lang="nl-NL" dirty="0"/>
          </a:p>
          <a:p>
            <a:pPr lvl="1"/>
            <a:r>
              <a:rPr lang="en-US" dirty="0"/>
              <a:t>Internal VO in preparation for a meeting with the board and other parties (5X)</a:t>
            </a:r>
            <a:endParaRPr lang="nl-NL" dirty="0"/>
          </a:p>
          <a:p>
            <a:pPr lvl="1"/>
            <a:r>
              <a:rPr lang="en-US" dirty="0"/>
              <a:t>The board or a delegation (6X)</a:t>
            </a:r>
            <a:endParaRPr lang="nl-NL" dirty="0"/>
          </a:p>
          <a:p>
            <a:pPr lvl="2"/>
            <a:r>
              <a:rPr lang="en-US" dirty="0"/>
              <a:t>Review the Board's decision list</a:t>
            </a:r>
            <a:endParaRPr lang="nl-NL" dirty="0"/>
          </a:p>
          <a:p>
            <a:pPr lvl="2"/>
            <a:r>
              <a:rPr lang="en-US" dirty="0"/>
              <a:t>Development of the </a:t>
            </a:r>
            <a:r>
              <a:rPr lang="en-US" dirty="0" smtClean="0"/>
              <a:t>coverage </a:t>
            </a:r>
            <a:r>
              <a:rPr lang="en-US" dirty="0"/>
              <a:t>ratio of the Fund</a:t>
            </a:r>
            <a:endParaRPr lang="nl-NL" dirty="0"/>
          </a:p>
          <a:p>
            <a:pPr lvl="1"/>
            <a:r>
              <a:rPr lang="nl-NL" dirty="0" err="1"/>
              <a:t>Visitation</a:t>
            </a:r>
            <a:r>
              <a:rPr lang="nl-NL" dirty="0"/>
              <a:t> </a:t>
            </a:r>
            <a:r>
              <a:rPr lang="nl-NL" dirty="0" err="1" smtClean="0"/>
              <a:t>Committee</a:t>
            </a:r>
            <a:endParaRPr lang="nl-NL" dirty="0" smtClean="0"/>
          </a:p>
          <a:p>
            <a:pPr lvl="1"/>
            <a:r>
              <a:rPr lang="en-US" dirty="0"/>
              <a:t>External auditor (draft annual report)</a:t>
            </a:r>
            <a:endParaRPr lang="nl-NL" dirty="0"/>
          </a:p>
          <a:p>
            <a:pPr lvl="1"/>
            <a:r>
              <a:rPr lang="en-US" dirty="0"/>
              <a:t>Certifying actuary (concept of actuarial report</a:t>
            </a:r>
            <a:r>
              <a:rPr lang="en-US" dirty="0" smtClean="0"/>
              <a:t>)</a:t>
            </a:r>
          </a:p>
          <a:p>
            <a:pPr lvl="1"/>
            <a:endParaRPr lang="nl-NL" dirty="0"/>
          </a:p>
          <a:p>
            <a:r>
              <a:rPr lang="nl-NL" dirty="0"/>
              <a:t>E-Tol environment</a:t>
            </a:r>
          </a:p>
          <a:p>
            <a:pPr lvl="1"/>
            <a:r>
              <a:rPr lang="en-US" dirty="0"/>
              <a:t>For the archiving of the reports, and other (study) documents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004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DC1F2414-D13E-4C41-BFC7-CE35D3C7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Annual</a:t>
            </a:r>
            <a:r>
              <a:rPr lang="nl-NL" dirty="0"/>
              <a:t> report of </a:t>
            </a:r>
            <a:r>
              <a:rPr lang="nl-NL" dirty="0" err="1"/>
              <a:t>the</a:t>
            </a:r>
            <a:r>
              <a:rPr lang="nl-NL" dirty="0"/>
              <a:t> VO on 2017 (</a:t>
            </a:r>
            <a:r>
              <a:rPr lang="nl-NL" dirty="0" err="1"/>
              <a:t>judgment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B4C18C00-0ABB-43AF-A2C6-63C487EE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general, the VO is positive about the policy pursued and its implementation. The coverage ratio is good</a:t>
            </a:r>
            <a:endParaRPr lang="nl-NL" dirty="0"/>
          </a:p>
          <a:p>
            <a:r>
              <a:rPr lang="en-US" dirty="0"/>
              <a:t>Points for improvement regarding the actions of the Board</a:t>
            </a:r>
            <a:endParaRPr lang="nl-NL" dirty="0"/>
          </a:p>
          <a:p>
            <a:pPr lvl="1"/>
            <a:r>
              <a:rPr lang="en-US" dirty="0"/>
              <a:t>Faster informing the VO about various matters</a:t>
            </a:r>
            <a:endParaRPr lang="nl-NL" dirty="0"/>
          </a:p>
          <a:p>
            <a:pPr lvl="1"/>
            <a:r>
              <a:rPr lang="en-US" smtClean="0"/>
              <a:t>Thinking about the Board of Supervisors, which was mandatory on January 1, 2019, too postponed</a:t>
            </a:r>
          </a:p>
          <a:p>
            <a:pPr lvl="1"/>
            <a:endParaRPr lang="nl-NL" smtClean="0"/>
          </a:p>
          <a:p>
            <a:pPr lvl="1"/>
            <a:r>
              <a:rPr lang="en-US" smtClean="0"/>
              <a:t>The </a:t>
            </a:r>
            <a:r>
              <a:rPr lang="en-US" dirty="0"/>
              <a:t>reappointment procedure for current members of the Board and the </a:t>
            </a:r>
            <a:r>
              <a:rPr lang="en-US" dirty="0" smtClean="0"/>
              <a:t>VO is </a:t>
            </a:r>
            <a:r>
              <a:rPr lang="en-US" dirty="0"/>
              <a:t>not clear.</a:t>
            </a:r>
            <a:endParaRPr lang="nl-NL" dirty="0" smtClean="0"/>
          </a:p>
          <a:p>
            <a:r>
              <a:rPr lang="en-US" dirty="0" smtClean="0"/>
              <a:t>Good points regarding the actions of the Board</a:t>
            </a:r>
            <a:endParaRPr lang="nl-NL" dirty="0" smtClean="0"/>
          </a:p>
          <a:p>
            <a:pPr lvl="1"/>
            <a:r>
              <a:rPr lang="nl-NL" dirty="0" smtClean="0"/>
              <a:t> </a:t>
            </a:r>
            <a:r>
              <a:rPr lang="en-US" dirty="0"/>
              <a:t>conversion of the portfolio as a result of ALM study has been </a:t>
            </a:r>
            <a:r>
              <a:rPr lang="en-US" dirty="0" smtClean="0"/>
              <a:t>effected</a:t>
            </a:r>
            <a:endParaRPr lang="nl-NL" dirty="0"/>
          </a:p>
          <a:p>
            <a:pPr lvl="1"/>
            <a:r>
              <a:rPr lang="en-US" dirty="0"/>
              <a:t>Adequately responded to AON Hewitt's sale to RiskCo</a:t>
            </a:r>
            <a:endParaRPr lang="nl-NL" dirty="0"/>
          </a:p>
          <a:p>
            <a:pPr lvl="1"/>
            <a:r>
              <a:rPr lang="en-US" dirty="0"/>
              <a:t>Workshop held about mission, vision and strategy with all stakeholders</a:t>
            </a:r>
            <a:endParaRPr lang="nl-NL" dirty="0"/>
          </a:p>
          <a:p>
            <a:r>
              <a:rPr lang="en-US" dirty="0"/>
              <a:t>Judgment about the policy pursued</a:t>
            </a:r>
            <a:endParaRPr lang="nl-NL" dirty="0"/>
          </a:p>
          <a:p>
            <a:pPr lvl="1"/>
            <a:r>
              <a:rPr lang="en-US" dirty="0"/>
              <a:t>The Board has dealt with the interest </a:t>
            </a:r>
            <a:r>
              <a:rPr lang="en-US" dirty="0" smtClean="0"/>
              <a:t>rate hedge </a:t>
            </a:r>
            <a:r>
              <a:rPr lang="en-US" dirty="0"/>
              <a:t>policy very adequately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157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Activities</a:t>
            </a:r>
            <a:r>
              <a:rPr lang="nl-NL" dirty="0" smtClean="0"/>
              <a:t> </a:t>
            </a:r>
            <a:r>
              <a:rPr lang="nl-NL" dirty="0"/>
              <a:t>in 2017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8415" y="1219198"/>
            <a:ext cx="7175986" cy="5284343"/>
          </a:xfrm>
        </p:spPr>
        <p:txBody>
          <a:bodyPr/>
          <a:lstStyle/>
          <a:p>
            <a:r>
              <a:rPr lang="en-US" dirty="0"/>
              <a:t>Interview with visitation committee </a:t>
            </a:r>
            <a:r>
              <a:rPr lang="en-US" dirty="0" smtClean="0"/>
              <a:t>(April 10)</a:t>
            </a:r>
            <a:endParaRPr lang="nl-NL" dirty="0"/>
          </a:p>
          <a:p>
            <a:r>
              <a:rPr lang="en-US" dirty="0"/>
              <a:t>Interview with the Certifying </a:t>
            </a:r>
            <a:r>
              <a:rPr lang="en-US" dirty="0" smtClean="0"/>
              <a:t>actuary and   </a:t>
            </a:r>
            <a:r>
              <a:rPr lang="en-US" dirty="0"/>
              <a:t>Accountant (May 8)</a:t>
            </a:r>
            <a:endParaRPr lang="nl-NL" dirty="0"/>
          </a:p>
          <a:p>
            <a:r>
              <a:rPr lang="en-US" dirty="0" smtClean="0"/>
              <a:t>Additional </a:t>
            </a:r>
            <a:r>
              <a:rPr lang="en-US" dirty="0"/>
              <a:t>courses by members VO</a:t>
            </a:r>
            <a:endParaRPr lang="nl-NL" dirty="0"/>
          </a:p>
          <a:p>
            <a:r>
              <a:rPr lang="en-US" dirty="0" smtClean="0"/>
              <a:t>Consultation </a:t>
            </a:r>
            <a:r>
              <a:rPr lang="en-US" dirty="0"/>
              <a:t>with representatives of the board</a:t>
            </a:r>
            <a:endParaRPr lang="nl-NL" dirty="0"/>
          </a:p>
          <a:p>
            <a:pPr lvl="1"/>
            <a:r>
              <a:rPr lang="en-US" dirty="0"/>
              <a:t>Review decisions </a:t>
            </a:r>
            <a:endParaRPr lang="nl-NL" dirty="0"/>
          </a:p>
          <a:p>
            <a:pPr lvl="1"/>
            <a:r>
              <a:rPr lang="en-US" dirty="0"/>
              <a:t>Discussion about interest rate swaps (to be phased out)</a:t>
            </a:r>
            <a:endParaRPr lang="nl-NL" dirty="0"/>
          </a:p>
          <a:p>
            <a:pPr lvl="1"/>
            <a:r>
              <a:rPr lang="en-US" dirty="0"/>
              <a:t>Advice on the adapted communication plan</a:t>
            </a:r>
            <a:endParaRPr lang="nl-NL" dirty="0"/>
          </a:p>
          <a:p>
            <a:pPr lvl="1"/>
            <a:r>
              <a:rPr lang="en-US" dirty="0"/>
              <a:t>Discussion about the Supervisory Board instead of the </a:t>
            </a:r>
            <a:r>
              <a:rPr lang="en-US" dirty="0" smtClean="0"/>
              <a:t>Visitation Committee</a:t>
            </a:r>
            <a:endParaRPr lang="nl-NL" dirty="0"/>
          </a:p>
          <a:p>
            <a:pPr lvl="1"/>
            <a:r>
              <a:rPr lang="en-US" dirty="0" smtClean="0"/>
              <a:t>Indexation </a:t>
            </a:r>
            <a:r>
              <a:rPr lang="en-US" dirty="0"/>
              <a:t>(0.14% but the beginning is there)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9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Preview </a:t>
            </a:r>
            <a:r>
              <a:rPr lang="nl-NL" dirty="0" smtClean="0"/>
              <a:t>2018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(co-) working on the establishment of a Supervisory Board (SB) instead of the Visitation Committee</a:t>
            </a:r>
            <a:endParaRPr lang="nl-NL" dirty="0"/>
          </a:p>
          <a:p>
            <a:r>
              <a:rPr lang="en-US" dirty="0" smtClean="0"/>
              <a:t>Special attention for the </a:t>
            </a:r>
            <a:r>
              <a:rPr lang="en-US" dirty="0"/>
              <a:t>pending adjustments to the pension system</a:t>
            </a:r>
            <a:endParaRPr lang="nl-NL" dirty="0"/>
          </a:p>
          <a:p>
            <a:r>
              <a:rPr lang="en-US" dirty="0"/>
              <a:t>Continue with knowledge development members VO</a:t>
            </a:r>
            <a:endParaRPr lang="nl-NL" dirty="0"/>
          </a:p>
          <a:p>
            <a:r>
              <a:rPr lang="en-US" dirty="0"/>
              <a:t>Regular consultation with the PF board and discussions with the visitation committee, accountants and others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381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Summarizing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communication between the PF board and the VO has greatly improved</a:t>
            </a:r>
            <a:endParaRPr lang="nl-NL" dirty="0"/>
          </a:p>
          <a:p>
            <a:r>
              <a:rPr lang="en-US" dirty="0"/>
              <a:t>In the opinion of the VO, the board is thoroughly involved and has secured professional assistance</a:t>
            </a:r>
            <a:endParaRPr lang="nl-NL" dirty="0"/>
          </a:p>
          <a:p>
            <a:r>
              <a:rPr lang="en-US" dirty="0"/>
              <a:t>The coverage ratio shows an upward trend. The SPTN can withstand the comparison with other </a:t>
            </a:r>
            <a:r>
              <a:rPr lang="en-US" dirty="0" smtClean="0"/>
              <a:t>funds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1040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GB" altLang="en-US" sz="4400" dirty="0" smtClean="0"/>
          </a:p>
          <a:p>
            <a:pPr algn="ctr">
              <a:buFontTx/>
              <a:buNone/>
            </a:pPr>
            <a:r>
              <a:rPr lang="nl-NL" sz="4400" dirty="0" err="1">
                <a:solidFill>
                  <a:srgbClr val="333399"/>
                </a:solidFill>
              </a:rPr>
              <a:t>Any</a:t>
            </a:r>
            <a:r>
              <a:rPr lang="nl-NL" sz="4400" dirty="0">
                <a:solidFill>
                  <a:srgbClr val="333399"/>
                </a:solidFill>
              </a:rPr>
              <a:t> </a:t>
            </a:r>
            <a:r>
              <a:rPr lang="nl-NL" sz="4400" dirty="0" err="1">
                <a:solidFill>
                  <a:srgbClr val="333399"/>
                </a:solidFill>
              </a:rPr>
              <a:t>other</a:t>
            </a:r>
            <a:r>
              <a:rPr lang="nl-NL" sz="4400" dirty="0">
                <a:solidFill>
                  <a:srgbClr val="333399"/>
                </a:solidFill>
              </a:rPr>
              <a:t> business</a:t>
            </a:r>
            <a:endParaRPr lang="en-GB" altLang="en-US" sz="44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nl-NL" sz="4000" dirty="0">
                <a:solidFill>
                  <a:srgbClr val="333399"/>
                </a:solidFill>
              </a:rPr>
              <a:t>Minutes</a:t>
            </a:r>
            <a:r>
              <a:rPr lang="en-GB" altLang="en-US" sz="4000" dirty="0" smtClean="0">
                <a:solidFill>
                  <a:srgbClr val="333399"/>
                </a:solidFill>
              </a:rPr>
              <a:t> 23 </a:t>
            </a:r>
            <a:r>
              <a:rPr lang="en-GB" altLang="en-US" sz="4000" dirty="0" err="1" smtClean="0">
                <a:solidFill>
                  <a:srgbClr val="333399"/>
                </a:solidFill>
              </a:rPr>
              <a:t>juni</a:t>
            </a:r>
            <a:r>
              <a:rPr lang="en-GB" altLang="en-US" sz="4000" dirty="0" smtClean="0">
                <a:solidFill>
                  <a:srgbClr val="333399"/>
                </a:solidFill>
              </a:rPr>
              <a:t> 2017</a:t>
            </a: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 algn="ctr">
              <a:buFontTx/>
              <a:buNone/>
            </a:pPr>
            <a:endParaRPr lang="en-GB" altLang="en-US" sz="40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08275"/>
            <a:ext cx="7772400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defRPr/>
            </a:pPr>
            <a:r>
              <a:rPr lang="en-US" sz="3200" dirty="0">
                <a:solidFill>
                  <a:srgbClr val="333399"/>
                </a:solidFill>
              </a:rPr>
              <a:t>How is the Pension Fund doing</a:t>
            </a:r>
            <a:r>
              <a:rPr lang="en-US" altLang="en-US" sz="3200" dirty="0">
                <a:solidFill>
                  <a:srgbClr val="333399"/>
                </a:solidFill>
              </a:rPr>
              <a:t>? </a:t>
            </a:r>
            <a:br>
              <a:rPr lang="en-US" altLang="en-US" sz="3200" dirty="0">
                <a:solidFill>
                  <a:srgbClr val="333399"/>
                </a:solidFill>
              </a:rPr>
            </a:br>
            <a:r>
              <a:rPr lang="en-US" altLang="en-US" sz="3200" dirty="0">
                <a:solidFill>
                  <a:srgbClr val="33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73238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nl-NL" sz="2000" dirty="0" smtClean="0">
                <a:solidFill>
                  <a:srgbClr val="333399"/>
                </a:solidFill>
              </a:rPr>
              <a:t>Assets</a:t>
            </a:r>
          </a:p>
          <a:p>
            <a:pPr eaLnBrk="1" hangingPunct="1">
              <a:buFontTx/>
              <a:buNone/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		                               =      </a:t>
            </a:r>
            <a:r>
              <a:rPr lang="nl-NL" sz="2000" dirty="0" err="1" smtClean="0">
                <a:solidFill>
                  <a:srgbClr val="333399"/>
                </a:solidFill>
              </a:rPr>
              <a:t>coverage</a:t>
            </a:r>
            <a:r>
              <a:rPr lang="nl-NL" sz="2000" dirty="0" smtClean="0">
                <a:solidFill>
                  <a:srgbClr val="333399"/>
                </a:solidFill>
              </a:rPr>
              <a:t> ratio</a:t>
            </a:r>
            <a:r>
              <a:rPr lang="nl-NL" sz="2000" dirty="0" smtClean="0">
                <a:solidFill>
                  <a:schemeClr val="accent6"/>
                </a:solidFill>
              </a:rPr>
              <a:t> %</a:t>
            </a:r>
          </a:p>
          <a:p>
            <a:pPr eaLnBrk="1" hangingPunct="1">
              <a:buFontTx/>
              <a:buNone/>
              <a:defRPr/>
            </a:pPr>
            <a:r>
              <a:rPr lang="nl-NL" sz="2000" dirty="0" err="1" smtClean="0">
                <a:solidFill>
                  <a:srgbClr val="333399"/>
                </a:solidFill>
              </a:rPr>
              <a:t>Liabilities</a:t>
            </a:r>
            <a:r>
              <a:rPr lang="nl-NL" sz="2000" dirty="0" smtClean="0">
                <a:solidFill>
                  <a:schemeClr val="accent6"/>
                </a:solidFill>
              </a:rPr>
              <a:t/>
            </a:r>
            <a:br>
              <a:rPr lang="nl-NL" sz="2000" dirty="0" smtClean="0">
                <a:solidFill>
                  <a:schemeClr val="accent6"/>
                </a:solidFill>
              </a:rPr>
            </a:br>
            <a:r>
              <a:rPr lang="nl-NL" sz="2000" dirty="0" smtClean="0">
                <a:solidFill>
                  <a:schemeClr val="accent6"/>
                </a:solidFill>
              </a:rPr>
              <a:t/>
            </a:r>
            <a:br>
              <a:rPr lang="nl-NL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A coverage ratio of 108% means that the pension fund has 108 euros of investments for every 100 euros that have to be paid out now and in the future.</a:t>
            </a:r>
          </a:p>
          <a:p>
            <a:pPr eaLnBrk="1" hangingPunct="1">
              <a:buFontTx/>
              <a:buNone/>
              <a:defRPr/>
            </a:pPr>
            <a:endParaRPr lang="nl-NL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333399"/>
                </a:solidFill>
              </a:rPr>
              <a:t>The minimum </a:t>
            </a:r>
            <a:r>
              <a:rPr lang="en-US" sz="2000" dirty="0" smtClean="0">
                <a:solidFill>
                  <a:srgbClr val="333399"/>
                </a:solidFill>
              </a:rPr>
              <a:t>coverage </a:t>
            </a:r>
            <a:r>
              <a:rPr lang="en-US" sz="2000" dirty="0">
                <a:solidFill>
                  <a:srgbClr val="333399"/>
                </a:solidFill>
              </a:rPr>
              <a:t>ratio is 104.2%, otherwise there is a funding shortfall</a:t>
            </a:r>
            <a:r>
              <a:rPr lang="en-GB" sz="2000" dirty="0" smtClean="0">
                <a:solidFill>
                  <a:schemeClr val="accent6"/>
                </a:solidFill>
              </a:rPr>
              <a:t>;</a:t>
            </a:r>
            <a:endParaRPr lang="en-GB" sz="2000" u="sng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333399"/>
                </a:solidFill>
              </a:rPr>
              <a:t>Required (at 10-year term) is approximately 124%, otherwise there is a reserve shortage</a:t>
            </a:r>
            <a:r>
              <a:rPr lang="en-GB" sz="2000" dirty="0" smtClean="0">
                <a:solidFill>
                  <a:schemeClr val="accent6"/>
                </a:solidFill>
              </a:rPr>
              <a:t>.</a:t>
            </a:r>
            <a:endParaRPr lang="en-GB" sz="2000" u="sng" dirty="0" smtClean="0">
              <a:solidFill>
                <a:schemeClr val="accent6"/>
              </a:solidFill>
            </a:endParaRPr>
          </a:p>
        </p:txBody>
      </p:sp>
      <p:sp>
        <p:nvSpPr>
          <p:cNvPr id="2" name="Min 1"/>
          <p:cNvSpPr/>
          <p:nvPr/>
        </p:nvSpPr>
        <p:spPr bwMode="auto">
          <a:xfrm>
            <a:off x="250825" y="2133600"/>
            <a:ext cx="2665413" cy="374650"/>
          </a:xfrm>
          <a:prstGeom prst="mathMinus">
            <a:avLst/>
          </a:prstGeom>
          <a:solidFill>
            <a:schemeClr val="accent2"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/>
          <a:lstStyle/>
          <a:p>
            <a:pPr eaLnBrk="0" hangingPunct="0">
              <a:defRPr/>
            </a:pPr>
            <a:endParaRPr lang="nl-NL"/>
          </a:p>
        </p:txBody>
      </p:sp>
      <p:sp>
        <p:nvSpPr>
          <p:cNvPr id="30724" name="Rechthoek 2"/>
          <p:cNvSpPr>
            <a:spLocks noChangeArrowheads="1"/>
          </p:cNvSpPr>
          <p:nvPr/>
        </p:nvSpPr>
        <p:spPr bwMode="auto">
          <a:xfrm>
            <a:off x="2052325" y="476250"/>
            <a:ext cx="3478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nl-NL" dirty="0" err="1">
                <a:solidFill>
                  <a:srgbClr val="333399"/>
                </a:solidFill>
              </a:rPr>
              <a:t>Coverage</a:t>
            </a:r>
            <a:r>
              <a:rPr lang="nl-NL" dirty="0">
                <a:solidFill>
                  <a:srgbClr val="333399"/>
                </a:solidFill>
              </a:rPr>
              <a:t> </a:t>
            </a:r>
            <a:r>
              <a:rPr lang="nl-NL" dirty="0" smtClean="0">
                <a:solidFill>
                  <a:srgbClr val="333399"/>
                </a:solidFill>
              </a:rPr>
              <a:t>ratio </a:t>
            </a:r>
            <a:r>
              <a:rPr lang="nl-NL" dirty="0">
                <a:solidFill>
                  <a:srgbClr val="333399"/>
                </a:solidFill>
              </a:rPr>
              <a:t>(</a:t>
            </a:r>
            <a:r>
              <a:rPr lang="nl-NL" dirty="0" err="1">
                <a:solidFill>
                  <a:srgbClr val="333399"/>
                </a:solidFill>
              </a:rPr>
              <a:t>definition</a:t>
            </a:r>
            <a:r>
              <a:rPr lang="nl-NL" dirty="0">
                <a:solidFill>
                  <a:srgbClr val="333399"/>
                </a:solidFill>
              </a:rPr>
              <a:t>)</a:t>
            </a:r>
            <a:endParaRPr lang="en-GB" altLang="en-US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8229600" cy="9223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4000" dirty="0" err="1">
                <a:solidFill>
                  <a:srgbClr val="333399"/>
                </a:solidFill>
              </a:rPr>
              <a:t>Coverage</a:t>
            </a:r>
            <a:r>
              <a:rPr lang="nl-NL" sz="4000" dirty="0">
                <a:solidFill>
                  <a:srgbClr val="333399"/>
                </a:solidFill>
              </a:rPr>
              <a:t> ratio</a:t>
            </a:r>
            <a:r>
              <a:rPr lang="en-GB" altLang="en-US" sz="4000" dirty="0"/>
              <a:t> </a:t>
            </a:r>
            <a:r>
              <a:rPr lang="en-GB" altLang="en-US" sz="4000" dirty="0">
                <a:solidFill>
                  <a:srgbClr val="333399"/>
                </a:solidFill>
              </a:rPr>
              <a:t>Pensioenfonds Thales</a:t>
            </a:r>
            <a:endParaRPr lang="en-GB" alt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1"/>
            <a:ext cx="8502425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18450" cy="4284663"/>
          </a:xfrm>
          <a:noFill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endParaRPr lang="nl-NL" sz="2800" dirty="0"/>
          </a:p>
          <a:p>
            <a:r>
              <a:rPr lang="nl-NL" sz="2800" dirty="0" smtClean="0">
                <a:solidFill>
                  <a:srgbClr val="333399"/>
                </a:solidFill>
              </a:rPr>
              <a:t>Assets </a:t>
            </a:r>
            <a:r>
              <a:rPr lang="en-US" altLang="en-US" sz="2800" dirty="0" smtClean="0">
                <a:solidFill>
                  <a:srgbClr val="333399"/>
                </a:solidFill>
              </a:rPr>
              <a:t>1.381 </a:t>
            </a:r>
            <a:r>
              <a:rPr lang="en-US" altLang="en-US" sz="2800" dirty="0" err="1" smtClean="0">
                <a:solidFill>
                  <a:srgbClr val="333399"/>
                </a:solidFill>
              </a:rPr>
              <a:t>mln</a:t>
            </a:r>
            <a:r>
              <a:rPr lang="en-US" altLang="en-US" sz="2800" dirty="0" smtClean="0">
                <a:solidFill>
                  <a:srgbClr val="333399"/>
                </a:solidFill>
              </a:rPr>
              <a:t> Euro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99"/>
                </a:solidFill>
              </a:rPr>
              <a:t>Liabilities 1.226 </a:t>
            </a:r>
            <a:r>
              <a:rPr lang="en-US" altLang="en-US" sz="2800" dirty="0" err="1" smtClean="0">
                <a:solidFill>
                  <a:srgbClr val="333399"/>
                </a:solidFill>
              </a:rPr>
              <a:t>mln</a:t>
            </a:r>
            <a:r>
              <a:rPr lang="en-US" altLang="en-US" sz="2800" dirty="0" smtClean="0">
                <a:solidFill>
                  <a:srgbClr val="333399"/>
                </a:solidFill>
              </a:rPr>
              <a:t> Euro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33399"/>
                </a:solidFill>
              </a:rPr>
              <a:t>Actual coverage ratio </a:t>
            </a:r>
            <a:r>
              <a:rPr lang="en-US" altLang="en-US" sz="2800" dirty="0" smtClean="0">
                <a:solidFill>
                  <a:srgbClr val="333399"/>
                </a:solidFill>
              </a:rPr>
              <a:t>112,6%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800" dirty="0">
                <a:solidFill>
                  <a:srgbClr val="333399"/>
                </a:solidFill>
              </a:rPr>
              <a:t>Policy </a:t>
            </a:r>
            <a:r>
              <a:rPr lang="nl-NL" sz="2800" dirty="0" err="1" smtClean="0">
                <a:solidFill>
                  <a:srgbClr val="333399"/>
                </a:solidFill>
              </a:rPr>
              <a:t>coverage</a:t>
            </a:r>
            <a:r>
              <a:rPr lang="nl-NL" sz="2800" dirty="0" smtClean="0">
                <a:solidFill>
                  <a:srgbClr val="333399"/>
                </a:solidFill>
              </a:rPr>
              <a:t> </a:t>
            </a:r>
            <a:r>
              <a:rPr lang="nl-NL" sz="2800" dirty="0">
                <a:solidFill>
                  <a:srgbClr val="333399"/>
                </a:solidFill>
              </a:rPr>
              <a:t>ratio</a:t>
            </a:r>
            <a:r>
              <a:rPr lang="en-US" altLang="en-US" sz="2800" dirty="0" smtClean="0">
                <a:solidFill>
                  <a:srgbClr val="333399"/>
                </a:solidFill>
              </a:rPr>
              <a:t> 112,4% </a:t>
            </a:r>
            <a:br>
              <a:rPr lang="en-US" altLang="en-US" sz="2800" dirty="0" smtClean="0">
                <a:solidFill>
                  <a:srgbClr val="333399"/>
                </a:solidFill>
              </a:rPr>
            </a:br>
            <a:r>
              <a:rPr lang="en-US" altLang="en-US" sz="2000" i="1" dirty="0" smtClean="0">
                <a:solidFill>
                  <a:srgbClr val="333399"/>
                </a:solidFill>
              </a:rPr>
              <a:t>(</a:t>
            </a:r>
            <a:r>
              <a:rPr lang="en-US" sz="2000" dirty="0">
                <a:solidFill>
                  <a:srgbClr val="333399"/>
                </a:solidFill>
              </a:rPr>
              <a:t>policy </a:t>
            </a:r>
            <a:r>
              <a:rPr lang="en-US" sz="2000" dirty="0" smtClean="0">
                <a:solidFill>
                  <a:srgbClr val="333399"/>
                </a:solidFill>
              </a:rPr>
              <a:t>coverage </a:t>
            </a:r>
            <a:r>
              <a:rPr lang="en-US" sz="2000" dirty="0">
                <a:solidFill>
                  <a:srgbClr val="333399"/>
                </a:solidFill>
              </a:rPr>
              <a:t>ratio is the average of the current </a:t>
            </a:r>
            <a:r>
              <a:rPr lang="en-US" sz="2000" dirty="0" smtClean="0">
                <a:solidFill>
                  <a:srgbClr val="333399"/>
                </a:solidFill>
              </a:rPr>
              <a:t>coverage </a:t>
            </a:r>
            <a:r>
              <a:rPr lang="en-US" sz="2000" dirty="0">
                <a:solidFill>
                  <a:srgbClr val="333399"/>
                </a:solidFill>
              </a:rPr>
              <a:t>ratios per month over the past 12 months</a:t>
            </a:r>
            <a:r>
              <a:rPr lang="en-US" altLang="en-US" sz="2000" i="1" dirty="0" smtClean="0">
                <a:solidFill>
                  <a:srgbClr val="333399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43011" name="Rechthoek 1"/>
          <p:cNvSpPr>
            <a:spLocks noChangeArrowheads="1"/>
          </p:cNvSpPr>
          <p:nvPr/>
        </p:nvSpPr>
        <p:spPr bwMode="auto">
          <a:xfrm>
            <a:off x="1624321" y="476250"/>
            <a:ext cx="5812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en-US" sz="2800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/>
            <a:r>
              <a:rPr lang="en-US" sz="2800" dirty="0">
                <a:solidFill>
                  <a:srgbClr val="333399"/>
                </a:solidFill>
              </a:rPr>
              <a:t>Actual </a:t>
            </a:r>
            <a:r>
              <a:rPr lang="en-US" sz="2800" dirty="0" smtClean="0">
                <a:solidFill>
                  <a:srgbClr val="333399"/>
                </a:solidFill>
              </a:rPr>
              <a:t>coverage </a:t>
            </a:r>
            <a:r>
              <a:rPr lang="en-US" sz="2800" dirty="0">
                <a:solidFill>
                  <a:srgbClr val="333399"/>
                </a:solidFill>
              </a:rPr>
              <a:t>ratio on </a:t>
            </a:r>
            <a:r>
              <a:rPr lang="en-US" sz="2800" dirty="0" smtClean="0">
                <a:solidFill>
                  <a:srgbClr val="333399"/>
                </a:solidFill>
              </a:rPr>
              <a:t>May 31, 2018</a:t>
            </a:r>
            <a:endParaRPr lang="en-GB" altLang="en-US" sz="2800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7918450" cy="42846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GB" altLang="en-US" sz="3600" i="1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nl-NL" sz="2000" dirty="0" smtClean="0">
                <a:solidFill>
                  <a:srgbClr val="000099"/>
                </a:solidFill>
              </a:rPr>
              <a:t>Stichting </a:t>
            </a:r>
            <a:r>
              <a:rPr lang="nl-NL" sz="2000" dirty="0">
                <a:solidFill>
                  <a:srgbClr val="000099"/>
                </a:solidFill>
              </a:rPr>
              <a:t>Pensioenfonds Thales Nederland </a:t>
            </a:r>
            <a:r>
              <a:rPr lang="en-US" sz="2000" dirty="0">
                <a:solidFill>
                  <a:srgbClr val="333399"/>
                </a:solidFill>
              </a:rPr>
              <a:t>has submitted a recovery plan to the supervisory authority De </a:t>
            </a:r>
            <a:r>
              <a:rPr lang="en-US" sz="2000" dirty="0" err="1">
                <a:solidFill>
                  <a:srgbClr val="333399"/>
                </a:solidFill>
              </a:rPr>
              <a:t>Nederlandsche</a:t>
            </a:r>
            <a:r>
              <a:rPr lang="en-US" sz="2000" dirty="0">
                <a:solidFill>
                  <a:srgbClr val="333399"/>
                </a:solidFill>
              </a:rPr>
              <a:t> Bank in 2015. </a:t>
            </a:r>
            <a:endParaRPr lang="en-US" sz="200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333399"/>
                </a:solidFill>
              </a:rPr>
              <a:t>There </a:t>
            </a:r>
            <a:r>
              <a:rPr lang="en-US" sz="2000" dirty="0">
                <a:solidFill>
                  <a:srgbClr val="333399"/>
                </a:solidFill>
              </a:rPr>
              <a:t>is a reserve deficit </a:t>
            </a:r>
            <a:r>
              <a:rPr lang="en-US" sz="2000" dirty="0" smtClean="0">
                <a:solidFill>
                  <a:srgbClr val="333399"/>
                </a:solidFill>
              </a:rPr>
              <a:t>(covering </a:t>
            </a:r>
            <a:r>
              <a:rPr lang="en-US" sz="2000" dirty="0">
                <a:solidFill>
                  <a:srgbClr val="333399"/>
                </a:solidFill>
              </a:rPr>
              <a:t>ratio &lt;124</a:t>
            </a:r>
            <a:r>
              <a:rPr lang="en-US" sz="2000" dirty="0" smtClean="0">
                <a:solidFill>
                  <a:srgbClr val="333399"/>
                </a:solidFill>
              </a:rPr>
              <a:t>%).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nl-NL" sz="2000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olidFill>
                  <a:srgbClr val="333399"/>
                </a:solidFill>
              </a:rPr>
              <a:t>The recovery plan shows that the fund, with certain assumptions, has sufficient recovery power and is </a:t>
            </a:r>
            <a:r>
              <a:rPr lang="en-US" sz="2000" dirty="0" smtClean="0">
                <a:solidFill>
                  <a:srgbClr val="333399"/>
                </a:solidFill>
              </a:rPr>
              <a:t>out of deficit </a:t>
            </a:r>
            <a:r>
              <a:rPr lang="en-US" sz="2000" dirty="0">
                <a:solidFill>
                  <a:srgbClr val="333399"/>
                </a:solidFill>
              </a:rPr>
              <a:t>within a period of 10 years </a:t>
            </a:r>
            <a:r>
              <a:rPr lang="en-US" sz="2000" dirty="0" smtClean="0">
                <a:solidFill>
                  <a:srgbClr val="333399"/>
                </a:solidFill>
              </a:rPr>
              <a:t>(recovery </a:t>
            </a:r>
            <a:r>
              <a:rPr lang="en-US" sz="2000" dirty="0">
                <a:solidFill>
                  <a:srgbClr val="333399"/>
                </a:solidFill>
              </a:rPr>
              <a:t>plan 2018).</a:t>
            </a:r>
            <a:endParaRPr lang="nl-NL" sz="2000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000" dirty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 smtClean="0">
                <a:solidFill>
                  <a:srgbClr val="333399"/>
                </a:solidFill>
              </a:rPr>
              <a:t/>
            </a:r>
            <a:br>
              <a:rPr lang="en-US" altLang="en-US" sz="2000" dirty="0" smtClean="0">
                <a:solidFill>
                  <a:srgbClr val="333399"/>
                </a:solidFill>
              </a:rPr>
            </a:br>
            <a:endParaRPr lang="en-US" alt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alt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31747" name="Rechthoek 1"/>
          <p:cNvSpPr>
            <a:spLocks noChangeArrowheads="1"/>
          </p:cNvSpPr>
          <p:nvPr/>
        </p:nvSpPr>
        <p:spPr bwMode="auto">
          <a:xfrm>
            <a:off x="2731293" y="333375"/>
            <a:ext cx="2265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nl-NL" sz="2800" dirty="0">
                <a:solidFill>
                  <a:srgbClr val="333399"/>
                </a:solidFill>
              </a:rPr>
              <a:t>Recovery plan</a:t>
            </a:r>
            <a:endParaRPr lang="en-GB" altLang="en-US" sz="2800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er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1556</Words>
  <Application>Microsoft Office PowerPoint</Application>
  <PresentationFormat>Diavoorstelling (4:3)</PresentationFormat>
  <Paragraphs>322</Paragraphs>
  <Slides>37</Slides>
  <Notes>13</Notes>
  <HiddenSlides>1</HiddenSlides>
  <MMClips>0</MMClips>
  <ScaleCrop>false</ScaleCrop>
  <HeadingPairs>
    <vt:vector size="6" baseType="variant"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Default Design</vt:lpstr>
      <vt:lpstr>Sliert</vt:lpstr>
      <vt:lpstr>1_Default Design</vt:lpstr>
      <vt:lpstr>Worksheet</vt:lpstr>
      <vt:lpstr>Annual information meeting Stichting Pensioenfonds  Thales Nederland</vt:lpstr>
      <vt:lpstr>Agenda</vt:lpstr>
      <vt:lpstr>PowerPoint-presentatie</vt:lpstr>
      <vt:lpstr>PowerPoint-presentatie</vt:lpstr>
      <vt:lpstr>How is the Pension Fund doing?   </vt:lpstr>
      <vt:lpstr>PowerPoint-presentatie</vt:lpstr>
      <vt:lpstr>Coverage ratio Pensioenfonds Thales</vt:lpstr>
      <vt:lpstr>PowerPoint-presentatie</vt:lpstr>
      <vt:lpstr>PowerPoint-presentatie</vt:lpstr>
      <vt:lpstr>Feasibility test 2017</vt:lpstr>
      <vt:lpstr>2017</vt:lpstr>
      <vt:lpstr>      </vt:lpstr>
      <vt:lpstr>Return 2017</vt:lpstr>
      <vt:lpstr>Return over period of 10 years </vt:lpstr>
      <vt:lpstr>How much does our pension fund cost?  </vt:lpstr>
      <vt:lpstr>PowerPoint-presentatie</vt:lpstr>
      <vt:lpstr>Mission, Vision and Strategy and Integrated Risk Management</vt:lpstr>
      <vt:lpstr>Pension administration </vt:lpstr>
      <vt:lpstr>PowerPoint-presentatie</vt:lpstr>
      <vt:lpstr>Premium 2018  </vt:lpstr>
      <vt:lpstr>Indexation 2018</vt:lpstr>
      <vt:lpstr>Changes as of January 1, 2018</vt:lpstr>
      <vt:lpstr>Pension Scheme Amendment 2018  </vt:lpstr>
      <vt:lpstr>Want to participate in the supervisory committee or board?  </vt:lpstr>
      <vt:lpstr>Questions?   Also by mail: Pensioenfonds@nl.thalesgroup.com</vt:lpstr>
      <vt:lpstr>Supervisory Committee report  for 2017</vt:lpstr>
      <vt:lpstr>Subjects</vt:lpstr>
      <vt:lpstr>What does the Supervisory Committee (VO) do?</vt:lpstr>
      <vt:lpstr>Members of the Supervisory Committee (VO)</vt:lpstr>
      <vt:lpstr>Members of the Supervisory Committee (VO)</vt:lpstr>
      <vt:lpstr>Members of the Supervisory Committee (VO)</vt:lpstr>
      <vt:lpstr>Annual report of the VO on 2017 (content)</vt:lpstr>
      <vt:lpstr>Annual report of the VO on 2017 (judgment)</vt:lpstr>
      <vt:lpstr>Activities in 2017</vt:lpstr>
      <vt:lpstr>Preview 2018</vt:lpstr>
      <vt:lpstr>Summarizing</vt:lpstr>
      <vt:lpstr>PowerPoint-presentatie</vt:lpstr>
    </vt:vector>
  </TitlesOfParts>
  <Company>Hollandse Signaalapparaten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IT-Services</dc:creator>
  <cp:lastModifiedBy>Dolinda Buijnsters</cp:lastModifiedBy>
  <cp:revision>1372</cp:revision>
  <cp:lastPrinted>2018-06-20T11:00:08Z</cp:lastPrinted>
  <dcterms:created xsi:type="dcterms:W3CDTF">2002-06-14T09:36:47Z</dcterms:created>
  <dcterms:modified xsi:type="dcterms:W3CDTF">2018-06-20T11:02:06Z</dcterms:modified>
</cp:coreProperties>
</file>