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70" r:id="rId2"/>
    <p:sldMasterId id="2147484175" r:id="rId3"/>
  </p:sldMasterIdLst>
  <p:notesMasterIdLst>
    <p:notesMasterId r:id="rId41"/>
  </p:notesMasterIdLst>
  <p:handoutMasterIdLst>
    <p:handoutMasterId r:id="rId42"/>
  </p:handoutMasterIdLst>
  <p:sldIdLst>
    <p:sldId id="260" r:id="rId4"/>
    <p:sldId id="261" r:id="rId5"/>
    <p:sldId id="589" r:id="rId6"/>
    <p:sldId id="432" r:id="rId7"/>
    <p:sldId id="541" r:id="rId8"/>
    <p:sldId id="520" r:id="rId9"/>
    <p:sldId id="613" r:id="rId10"/>
    <p:sldId id="514" r:id="rId11"/>
    <p:sldId id="521" r:id="rId12"/>
    <p:sldId id="551" r:id="rId13"/>
    <p:sldId id="567" r:id="rId14"/>
    <p:sldId id="598" r:id="rId15"/>
    <p:sldId id="568" r:id="rId16"/>
    <p:sldId id="612" r:id="rId17"/>
    <p:sldId id="523" r:id="rId18"/>
    <p:sldId id="594" r:id="rId19"/>
    <p:sldId id="595" r:id="rId20"/>
    <p:sldId id="596" r:id="rId21"/>
    <p:sldId id="473" r:id="rId22"/>
    <p:sldId id="549" r:id="rId23"/>
    <p:sldId id="529" r:id="rId24"/>
    <p:sldId id="590" r:id="rId25"/>
    <p:sldId id="597" r:id="rId26"/>
    <p:sldId id="592" r:id="rId27"/>
    <p:sldId id="593" r:id="rId28"/>
    <p:sldId id="601" r:id="rId29"/>
    <p:sldId id="602" r:id="rId30"/>
    <p:sldId id="603" r:id="rId31"/>
    <p:sldId id="604" r:id="rId32"/>
    <p:sldId id="605" r:id="rId33"/>
    <p:sldId id="606" r:id="rId34"/>
    <p:sldId id="607" r:id="rId35"/>
    <p:sldId id="608" r:id="rId36"/>
    <p:sldId id="609" r:id="rId37"/>
    <p:sldId id="610" r:id="rId38"/>
    <p:sldId id="611" r:id="rId39"/>
    <p:sldId id="554" r:id="rId4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0000"/>
    <a:srgbClr val="000099"/>
    <a:srgbClr val="9966FF"/>
    <a:srgbClr val="00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0929"/>
  </p:normalViewPr>
  <p:slideViewPr>
    <p:cSldViewPr>
      <p:cViewPr>
        <p:scale>
          <a:sx n="100" d="100"/>
          <a:sy n="100" d="100"/>
        </p:scale>
        <p:origin x="-242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501" y="939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8" tIns="49170" rIns="94558" bIns="49170" numCol="1" anchor="t" anchorCtr="0" compatLnSpc="1">
            <a:prstTxWarp prst="textNoShape">
              <a:avLst/>
            </a:prstTxWarp>
          </a:bodyPr>
          <a:lstStyle>
            <a:lvl1pPr defTabSz="961204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8" tIns="49170" rIns="94558" bIns="49170" numCol="1" anchor="t" anchorCtr="0" compatLnSpc="1">
            <a:prstTxWarp prst="textNoShape">
              <a:avLst/>
            </a:prstTxWarp>
          </a:bodyPr>
          <a:lstStyle>
            <a:lvl1pPr algn="r" defTabSz="961204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8" tIns="49170" rIns="94558" bIns="49170" numCol="1" anchor="b" anchorCtr="0" compatLnSpc="1">
            <a:prstTxWarp prst="textNoShape">
              <a:avLst/>
            </a:prstTxWarp>
          </a:bodyPr>
          <a:lstStyle>
            <a:lvl1pPr defTabSz="961204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8" tIns="49170" rIns="94558" bIns="49170" numCol="1" anchor="b" anchorCtr="0" compatLnSpc="1">
            <a:prstTxWarp prst="textNoShape">
              <a:avLst/>
            </a:prstTxWarp>
          </a:bodyPr>
          <a:lstStyle>
            <a:lvl1pPr algn="r" defTabSz="961204" eaLnBrk="0" hangingPunct="0">
              <a:defRPr sz="1200"/>
            </a:lvl1pPr>
          </a:lstStyle>
          <a:p>
            <a:pPr>
              <a:defRPr/>
            </a:pPr>
            <a:fld id="{72D23D74-8D95-4C9F-A578-060C58EC2D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85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8" tIns="49170" rIns="94558" bIns="49170" numCol="1" anchor="t" anchorCtr="0" compatLnSpc="1">
            <a:prstTxWarp prst="textNoShape">
              <a:avLst/>
            </a:prstTxWarp>
          </a:bodyPr>
          <a:lstStyle>
            <a:lvl1pPr defTabSz="961204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8" tIns="49170" rIns="94558" bIns="49170" numCol="1" anchor="t" anchorCtr="0" compatLnSpc="1">
            <a:prstTxWarp prst="textNoShape">
              <a:avLst/>
            </a:prstTxWarp>
          </a:bodyPr>
          <a:lstStyle>
            <a:lvl1pPr algn="r" defTabSz="961204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8" tIns="49170" rIns="94558" bIns="49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8" tIns="49170" rIns="94558" bIns="49170" numCol="1" anchor="b" anchorCtr="0" compatLnSpc="1">
            <a:prstTxWarp prst="textNoShape">
              <a:avLst/>
            </a:prstTxWarp>
          </a:bodyPr>
          <a:lstStyle>
            <a:lvl1pPr defTabSz="961204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8" tIns="49170" rIns="94558" bIns="49170" numCol="1" anchor="b" anchorCtr="0" compatLnSpc="1">
            <a:prstTxWarp prst="textNoShape">
              <a:avLst/>
            </a:prstTxWarp>
          </a:bodyPr>
          <a:lstStyle>
            <a:lvl1pPr algn="r" defTabSz="961204" eaLnBrk="0" hangingPunct="0">
              <a:defRPr sz="1200"/>
            </a:lvl1pPr>
          </a:lstStyle>
          <a:p>
            <a:pPr>
              <a:defRPr/>
            </a:pPr>
            <a:fld id="{55CA74A2-F5B4-4678-87D7-A30DD4F130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8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8350" indent="-295275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1100" indent="-234950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4175" indent="-234950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7250" indent="-234950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84450" indent="-23495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41650" indent="-23495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8850" indent="-23495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6050" indent="-23495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9AAA834-B73B-42DA-8170-7997003CCDD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61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slide kun je naar mijn mening wel weglaten omdat hij dubbelt met het VO jaarverslag op de </a:t>
            </a:r>
            <a:r>
              <a:rPr lang="nl-NL"/>
              <a:t>vorige slides.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663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602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23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Paar tekst aanpassingen.</a:t>
            </a:r>
          </a:p>
          <a:p>
            <a:r>
              <a:rPr lang="en-GB" altLang="en-US" smtClean="0"/>
              <a:t>Verlaging pensioenen meer expliciet vermeld.  Kan dit niet beter in aparte bladzijde ?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8350" indent="-295275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1100" indent="-234950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4175" indent="-234950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7250" indent="-234950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84450" indent="-23495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41650" indent="-23495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8850" indent="-23495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6050" indent="-23495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E441F10-91B5-49C5-8C88-AA5F9C69704C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8350" indent="-295275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1100" indent="-234950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4175" indent="-234950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7250" indent="-234950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84450" indent="-23495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41650" indent="-23495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8850" indent="-23495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6050" indent="-23495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E73030F-D545-4E20-A7DD-43A8CE8CB25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26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300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27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328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336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33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20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45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08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925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92351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13"/>
          <p:cNvGrpSpPr>
            <a:grpSpLocks/>
          </p:cNvGrpSpPr>
          <p:nvPr userDrawn="1"/>
        </p:nvGrpSpPr>
        <p:grpSpPr bwMode="auto">
          <a:xfrm>
            <a:off x="185738" y="6386513"/>
            <a:ext cx="1790700" cy="436562"/>
            <a:chOff x="197874" y="6390795"/>
            <a:chExt cx="1791110" cy="437373"/>
          </a:xfrm>
        </p:grpSpPr>
        <p:grpSp>
          <p:nvGrpSpPr>
            <p:cNvPr id="5" name="Groep 14"/>
            <p:cNvGrpSpPr>
              <a:grpSpLocks/>
            </p:cNvGrpSpPr>
            <p:nvPr userDrawn="1"/>
          </p:nvGrpSpPr>
          <p:grpSpPr bwMode="auto">
            <a:xfrm>
              <a:off x="197874" y="6390795"/>
              <a:ext cx="1791110" cy="437373"/>
              <a:chOff x="-102663" y="-3"/>
              <a:chExt cx="5484288" cy="817883"/>
            </a:xfrm>
          </p:grpSpPr>
          <p:pic>
            <p:nvPicPr>
              <p:cNvPr id="7" name="Afbeelding 16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325" y="0"/>
                <a:ext cx="4305300" cy="817880"/>
              </a:xfrm>
              <a:prstGeom prst="rect">
                <a:avLst/>
              </a:prstGeom>
              <a:noFill/>
              <a:ln w="38100">
                <a:solidFill>
                  <a:srgbClr val="335B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Afbeelding 17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63" y="-3"/>
                <a:ext cx="1283764" cy="81788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335B74"/>
                </a:solidFill>
                <a:miter lim="800000"/>
                <a:headEnd/>
                <a:tailEnd/>
              </a:ln>
            </p:spPr>
          </p:pic>
        </p:grpSp>
        <p:sp>
          <p:nvSpPr>
            <p:cNvPr id="6" name="Rechthoek 15"/>
            <p:cNvSpPr/>
            <p:nvPr userDrawn="1"/>
          </p:nvSpPr>
          <p:spPr>
            <a:xfrm>
              <a:off x="591664" y="6392385"/>
              <a:ext cx="63515" cy="435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0F38BA4-6450-40B5-8B01-F812FD02BA0A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881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 userDrawn="1"/>
        </p:nvSpPr>
        <p:spPr bwMode="gray">
          <a:xfrm>
            <a:off x="8242300" y="6500813"/>
            <a:ext cx="901700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6A18F5B-96BF-4BD2-87E0-34C7DE258D97}" type="slidenum">
              <a:rPr lang="nl-NL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5" name="Groep 14"/>
          <p:cNvGrpSpPr>
            <a:grpSpLocks/>
          </p:cNvGrpSpPr>
          <p:nvPr userDrawn="1"/>
        </p:nvGrpSpPr>
        <p:grpSpPr bwMode="auto">
          <a:xfrm>
            <a:off x="185738" y="6386513"/>
            <a:ext cx="1790700" cy="436562"/>
            <a:chOff x="197874" y="6390795"/>
            <a:chExt cx="1791110" cy="437373"/>
          </a:xfrm>
        </p:grpSpPr>
        <p:grpSp>
          <p:nvGrpSpPr>
            <p:cNvPr id="6" name="Groep 15"/>
            <p:cNvGrpSpPr>
              <a:grpSpLocks/>
            </p:cNvGrpSpPr>
            <p:nvPr userDrawn="1"/>
          </p:nvGrpSpPr>
          <p:grpSpPr bwMode="auto">
            <a:xfrm>
              <a:off x="197874" y="6390795"/>
              <a:ext cx="1791110" cy="437373"/>
              <a:chOff x="-102663" y="-3"/>
              <a:chExt cx="5484288" cy="817883"/>
            </a:xfrm>
          </p:grpSpPr>
          <p:pic>
            <p:nvPicPr>
              <p:cNvPr id="8" name="Afbeelding 1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325" y="0"/>
                <a:ext cx="4305300" cy="817880"/>
              </a:xfrm>
              <a:prstGeom prst="rect">
                <a:avLst/>
              </a:prstGeom>
              <a:noFill/>
              <a:ln w="38100">
                <a:solidFill>
                  <a:srgbClr val="335B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Afbeelding 18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63" y="-3"/>
                <a:ext cx="1283764" cy="81788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335B74"/>
                </a:solidFill>
                <a:miter lim="800000"/>
                <a:headEnd/>
                <a:tailEnd/>
              </a:ln>
            </p:spPr>
          </p:pic>
        </p:grpSp>
        <p:sp>
          <p:nvSpPr>
            <p:cNvPr id="7" name="Rechthoek 16"/>
            <p:cNvSpPr/>
            <p:nvPr userDrawn="1"/>
          </p:nvSpPr>
          <p:spPr>
            <a:xfrm>
              <a:off x="591664" y="6392385"/>
              <a:ext cx="63515" cy="435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15" y="169335"/>
            <a:ext cx="7175986" cy="79913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415" y="1041149"/>
            <a:ext cx="7175986" cy="493631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617E547-1EBC-4092-8B9E-8AE3D6C3A13F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55534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E7F2F3B-49BE-4F3F-AB1B-0706567AA5C7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290F3D8-435B-41A0-8886-A67D40EF5A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706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9FAECE6-794B-428B-9566-4C2D4A7A31C4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7248E0B-1628-4D02-A321-8FA125E5BF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931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C9AFF0B-3A0B-483D-A3BD-E39B6B3BFCC1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0ED32B5-4C56-43CB-AB85-C6E348809F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953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11"/>
          <p:cNvGrpSpPr>
            <a:grpSpLocks/>
          </p:cNvGrpSpPr>
          <p:nvPr userDrawn="1"/>
        </p:nvGrpSpPr>
        <p:grpSpPr bwMode="auto">
          <a:xfrm>
            <a:off x="185738" y="6386513"/>
            <a:ext cx="1790700" cy="436562"/>
            <a:chOff x="197874" y="6390795"/>
            <a:chExt cx="1791110" cy="437373"/>
          </a:xfrm>
        </p:grpSpPr>
        <p:grpSp>
          <p:nvGrpSpPr>
            <p:cNvPr id="4" name="Groep 6"/>
            <p:cNvGrpSpPr>
              <a:grpSpLocks/>
            </p:cNvGrpSpPr>
            <p:nvPr userDrawn="1"/>
          </p:nvGrpSpPr>
          <p:grpSpPr bwMode="auto">
            <a:xfrm>
              <a:off x="197874" y="6390795"/>
              <a:ext cx="1791110" cy="437373"/>
              <a:chOff x="-102663" y="-3"/>
              <a:chExt cx="5484288" cy="817883"/>
            </a:xfrm>
          </p:grpSpPr>
          <p:pic>
            <p:nvPicPr>
              <p:cNvPr id="6" name="Afbeelding 8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325" y="0"/>
                <a:ext cx="4305300" cy="817880"/>
              </a:xfrm>
              <a:prstGeom prst="rect">
                <a:avLst/>
              </a:prstGeom>
              <a:noFill/>
              <a:ln w="38100">
                <a:solidFill>
                  <a:srgbClr val="335B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Afbeelding 9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63" y="-3"/>
                <a:ext cx="1283764" cy="81788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335B74"/>
                </a:solidFill>
                <a:miter lim="800000"/>
                <a:headEnd/>
                <a:tailEnd/>
              </a:ln>
            </p:spPr>
          </p:pic>
        </p:grpSp>
        <p:sp>
          <p:nvSpPr>
            <p:cNvPr id="5" name="Rechthoek 10"/>
            <p:cNvSpPr/>
            <p:nvPr userDrawn="1"/>
          </p:nvSpPr>
          <p:spPr>
            <a:xfrm>
              <a:off x="591664" y="6392385"/>
              <a:ext cx="63515" cy="435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200" y="387043"/>
            <a:ext cx="6589200" cy="54429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B37DF26-4E05-4545-833B-2BB9830AD207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3475" y="6135688"/>
            <a:ext cx="5256213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51875" y="6500813"/>
            <a:ext cx="492125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B65DC0C-AD0E-4FEF-A777-9A224E1560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767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D52A561-18C3-429F-AA6D-34479EDFAD30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ADE647E-9939-415D-BDA9-72D0ABF343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52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433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84F9FD-508E-45FD-8B72-AB1DE2971493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7F858B9-CD09-4B41-8D2E-F0BC915439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623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B909AD9-6967-4A5E-817A-24465A48DCCC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558E51B-4122-401E-9469-869DA23C28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29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BB8A053-ED6B-455A-86B7-4FF9162EEA26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F7718B0-2E5F-4AE0-AAEB-4C53DDF17B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703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nl-NL" sz="8000" smtClean="0">
                <a:solidFill>
                  <a:srgbClr val="1CADE4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nl-NL" sz="8000" smtClean="0">
                <a:solidFill>
                  <a:srgbClr val="1CADE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D9473EE-9214-426B-90DF-75A3898340F7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5211A0F-B541-4AA8-945A-F1AE566B50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164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AA49F6-0846-4B33-B19F-8BB999C6DD8C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BE21779-DCA1-43C9-ACF8-9AE36AC8E80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979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nl-NL" sz="8000" smtClean="0">
                <a:solidFill>
                  <a:srgbClr val="1CADE4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nl-NL" sz="8000" smtClean="0">
                <a:solidFill>
                  <a:srgbClr val="1CADE4"/>
                </a:solidFill>
                <a:latin typeface="Arial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4BC0A4A-018F-49D4-87DC-8432E02C1265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0F02A14-7313-4D8C-BC2B-7B5F17B599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40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0D05E1-AEF5-448E-8623-1058F89B18B8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9E00CB5-363D-410A-8068-985903C1A6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164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62C945E-35B2-4B77-B96B-B971F2E13B61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550E09D-29FC-4C9C-A82A-835190445E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285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CA11210-0F39-4DB2-83DF-AB593AA457D6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3DB7877-7877-453A-BA4A-89E7FABE1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191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08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738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432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799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358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883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518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068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098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217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399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82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879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7194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80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94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4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2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04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:\WINNT\Profiles\dg431.001\Desktop\People.t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6325"/>
            <a:ext cx="3657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12"/>
          <p:cNvSpPr txBox="1">
            <a:spLocks noChangeArrowheads="1"/>
          </p:cNvSpPr>
          <p:nvPr/>
        </p:nvSpPr>
        <p:spPr bwMode="auto">
          <a:xfrm>
            <a:off x="8642350" y="6353175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D5087E87-A0DF-4D47-B478-6173F92EA97E}" type="slidenum">
              <a:rPr lang="en-US" sz="1200" smtClean="0">
                <a:solidFill>
                  <a:srgbClr val="000099"/>
                </a:solidFill>
              </a:rPr>
              <a:pPr>
                <a:defRPr/>
              </a:pPr>
              <a:t>‹nr.›</a:t>
            </a:fld>
            <a:r>
              <a:rPr lang="en-US" smtClean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102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5995988"/>
            <a:ext cx="3848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D7DDE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2069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0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1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2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3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4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5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6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7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8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9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80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051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2057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8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9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0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1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2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3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4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5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6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7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8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320800" y="119063"/>
            <a:ext cx="721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20800" y="1100138"/>
            <a:ext cx="72136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D2E41F3-7252-4A58-834A-BCE72C3571D9}" type="datetimeFigureOut">
              <a:rPr lang="nl-NL"/>
              <a:pPr>
                <a:defRPr/>
              </a:pPr>
              <a:t>20-6-2018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2075" y="6135688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nl-NL"/>
              <a:t>Bijdrage VO aan Algemene Vergadering VVSPTN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3" r:id="rId15"/>
    <p:sldLayoutId id="214748417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6600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Calibri Light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Calibri Light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Calibri Light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Calibri Ligh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:\WINNT\Profiles\dg431.001\Desktop\People.t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6325"/>
            <a:ext cx="3657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12"/>
          <p:cNvSpPr txBox="1">
            <a:spLocks noChangeArrowheads="1"/>
          </p:cNvSpPr>
          <p:nvPr/>
        </p:nvSpPr>
        <p:spPr bwMode="auto">
          <a:xfrm>
            <a:off x="8642350" y="6353175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1491E9AC-A6BD-4B95-9B67-EDECC87027E7}" type="slidenum">
              <a:rPr lang="en-US" sz="1200" smtClean="0">
                <a:solidFill>
                  <a:srgbClr val="000099"/>
                </a:solidFill>
              </a:rPr>
              <a:pPr>
                <a:defRPr/>
              </a:pPr>
              <a:t>‹nr.›</a:t>
            </a:fld>
            <a:r>
              <a:rPr lang="en-US" smtClean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102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5995988"/>
            <a:ext cx="3848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88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371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>
                <a:solidFill>
                  <a:srgbClr val="333399"/>
                </a:solidFill>
              </a:rPr>
              <a:t>Jaarlijkse</a:t>
            </a:r>
            <a:r>
              <a:rPr lang="en-US" altLang="en-US" dirty="0" smtClean="0">
                <a:solidFill>
                  <a:srgbClr val="333399"/>
                </a:solidFill>
              </a:rPr>
              <a:t> </a:t>
            </a:r>
            <a:r>
              <a:rPr lang="en-US" altLang="en-US" dirty="0" err="1" smtClean="0">
                <a:solidFill>
                  <a:srgbClr val="333399"/>
                </a:solidFill>
              </a:rPr>
              <a:t>informatiebijeenkomst</a:t>
            </a:r>
            <a:r>
              <a:rPr lang="en-US" altLang="en-US" dirty="0" smtClean="0">
                <a:solidFill>
                  <a:srgbClr val="333399"/>
                </a:solidFill>
              </a:rPr>
              <a:t/>
            </a:r>
            <a:br>
              <a:rPr lang="en-US" altLang="en-US" dirty="0" smtClean="0">
                <a:solidFill>
                  <a:srgbClr val="333399"/>
                </a:solidFill>
              </a:rPr>
            </a:br>
            <a:r>
              <a:rPr lang="en-US" altLang="en-US" dirty="0" err="1" smtClean="0">
                <a:solidFill>
                  <a:srgbClr val="333399"/>
                </a:solidFill>
              </a:rPr>
              <a:t>Stichting</a:t>
            </a:r>
            <a:r>
              <a:rPr lang="en-US" altLang="en-US" dirty="0" smtClean="0">
                <a:solidFill>
                  <a:srgbClr val="333399"/>
                </a:solidFill>
              </a:rPr>
              <a:t> Pensioenfonds </a:t>
            </a:r>
            <a:br>
              <a:rPr lang="en-US" altLang="en-US" dirty="0" smtClean="0">
                <a:solidFill>
                  <a:srgbClr val="333399"/>
                </a:solidFill>
              </a:rPr>
            </a:br>
            <a:r>
              <a:rPr lang="en-US" altLang="en-US" dirty="0" smtClean="0">
                <a:solidFill>
                  <a:srgbClr val="333399"/>
                </a:solidFill>
              </a:rPr>
              <a:t>Thales Nederland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333399"/>
                </a:solidFill>
              </a:rPr>
              <a:t>21 </a:t>
            </a:r>
            <a:r>
              <a:rPr lang="en-US" altLang="en-US" dirty="0" err="1" smtClean="0">
                <a:solidFill>
                  <a:srgbClr val="333399"/>
                </a:solidFill>
              </a:rPr>
              <a:t>juni</a:t>
            </a:r>
            <a:r>
              <a:rPr lang="en-US" altLang="en-US" dirty="0" smtClean="0">
                <a:solidFill>
                  <a:srgbClr val="333399"/>
                </a:solidFill>
              </a:rPr>
              <a:t> 2018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458200" cy="50974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en-GB" sz="2000" dirty="0" err="1" smtClean="0">
                <a:solidFill>
                  <a:srgbClr val="333399"/>
                </a:solidFill>
              </a:rPr>
              <a:t>Doel</a:t>
            </a:r>
            <a:r>
              <a:rPr lang="en-GB" sz="2000" dirty="0">
                <a:solidFill>
                  <a:srgbClr val="333399"/>
                </a:solidFill>
              </a:rPr>
              <a:t> </a:t>
            </a:r>
            <a:r>
              <a:rPr lang="en-GB" sz="2000" dirty="0" smtClean="0">
                <a:solidFill>
                  <a:srgbClr val="333399"/>
                </a:solidFill>
              </a:rPr>
              <a:t>is om </a:t>
            </a:r>
            <a:r>
              <a:rPr lang="en-GB" sz="2000" dirty="0" err="1" smtClean="0">
                <a:solidFill>
                  <a:srgbClr val="333399"/>
                </a:solidFill>
              </a:rPr>
              <a:t>inzicht</a:t>
            </a:r>
            <a:r>
              <a:rPr lang="en-GB" sz="2000" dirty="0" smtClean="0">
                <a:solidFill>
                  <a:srgbClr val="333399"/>
                </a:solidFill>
              </a:rPr>
              <a:t> </a:t>
            </a:r>
            <a:r>
              <a:rPr lang="en-GB" sz="2000" dirty="0" err="1" smtClean="0">
                <a:solidFill>
                  <a:srgbClr val="333399"/>
                </a:solidFill>
              </a:rPr>
              <a:t>te</a:t>
            </a:r>
            <a:r>
              <a:rPr lang="en-GB" sz="2000" dirty="0" smtClean="0">
                <a:solidFill>
                  <a:srgbClr val="333399"/>
                </a:solidFill>
              </a:rPr>
              <a:t> </a:t>
            </a:r>
            <a:r>
              <a:rPr lang="en-GB" sz="2000" dirty="0" err="1" smtClean="0">
                <a:solidFill>
                  <a:srgbClr val="333399"/>
                </a:solidFill>
              </a:rPr>
              <a:t>geven</a:t>
            </a:r>
            <a:r>
              <a:rPr lang="en-GB" sz="2000" dirty="0" smtClean="0">
                <a:solidFill>
                  <a:srgbClr val="333399"/>
                </a:solidFill>
              </a:rPr>
              <a:t> in:</a:t>
            </a:r>
          </a:p>
          <a:p>
            <a:pPr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De </a:t>
            </a:r>
            <a:r>
              <a:rPr lang="en-GB" sz="2000" dirty="0" err="1" smtClean="0">
                <a:solidFill>
                  <a:srgbClr val="333399"/>
                </a:solidFill>
              </a:rPr>
              <a:t>gevolgen</a:t>
            </a:r>
            <a:r>
              <a:rPr lang="en-GB" sz="2000" dirty="0" smtClean="0">
                <a:solidFill>
                  <a:srgbClr val="333399"/>
                </a:solidFill>
              </a:rPr>
              <a:t> van de fin</a:t>
            </a:r>
            <a:r>
              <a:rPr lang="nl-NL" sz="2000" dirty="0" err="1" smtClean="0">
                <a:solidFill>
                  <a:srgbClr val="333399"/>
                </a:solidFill>
              </a:rPr>
              <a:t>anciële</a:t>
            </a:r>
            <a:r>
              <a:rPr lang="en-GB" sz="2000" dirty="0" smtClean="0">
                <a:solidFill>
                  <a:srgbClr val="333399"/>
                </a:solidFill>
              </a:rPr>
              <a:t> </a:t>
            </a:r>
            <a:r>
              <a:rPr lang="en-GB" sz="2000" dirty="0" err="1" smtClean="0">
                <a:solidFill>
                  <a:srgbClr val="333399"/>
                </a:solidFill>
              </a:rPr>
              <a:t>opzet</a:t>
            </a:r>
            <a:r>
              <a:rPr lang="en-GB" sz="2000" dirty="0" smtClean="0">
                <a:solidFill>
                  <a:srgbClr val="333399"/>
                </a:solidFill>
              </a:rPr>
              <a:t> van het </a:t>
            </a:r>
            <a:r>
              <a:rPr lang="en-GB" sz="2000" dirty="0" err="1" smtClean="0">
                <a:solidFill>
                  <a:srgbClr val="333399"/>
                </a:solidFill>
              </a:rPr>
              <a:t>fonds</a:t>
            </a:r>
            <a:r>
              <a:rPr lang="en-GB" sz="2000" dirty="0" smtClean="0">
                <a:solidFill>
                  <a:srgbClr val="333399"/>
                </a:solidFill>
              </a:rPr>
              <a:t> (met name de </a:t>
            </a:r>
            <a:r>
              <a:rPr lang="en-GB" sz="2000" dirty="0" err="1" smtClean="0">
                <a:solidFill>
                  <a:srgbClr val="333399"/>
                </a:solidFill>
              </a:rPr>
              <a:t>strategische</a:t>
            </a:r>
            <a:r>
              <a:rPr lang="en-GB" sz="2000" dirty="0" smtClean="0">
                <a:solidFill>
                  <a:srgbClr val="333399"/>
                </a:solidFill>
              </a:rPr>
              <a:t> </a:t>
            </a:r>
            <a:r>
              <a:rPr lang="en-GB" sz="2000" dirty="0" err="1" smtClean="0">
                <a:solidFill>
                  <a:srgbClr val="333399"/>
                </a:solidFill>
              </a:rPr>
              <a:t>beleggingsmix</a:t>
            </a:r>
            <a:r>
              <a:rPr lang="en-GB" sz="2000" dirty="0" smtClean="0">
                <a:solidFill>
                  <a:srgbClr val="333399"/>
                </a:solidFill>
              </a:rPr>
              <a:t>);</a:t>
            </a:r>
          </a:p>
          <a:p>
            <a:pPr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De </a:t>
            </a:r>
            <a:r>
              <a:rPr lang="en-GB" sz="2000" dirty="0" err="1" smtClean="0">
                <a:solidFill>
                  <a:srgbClr val="333399"/>
                </a:solidFill>
              </a:rPr>
              <a:t>verwachtingen</a:t>
            </a:r>
            <a:r>
              <a:rPr lang="en-GB" sz="2000" dirty="0" smtClean="0">
                <a:solidFill>
                  <a:srgbClr val="333399"/>
                </a:solidFill>
              </a:rPr>
              <a:t> en </a:t>
            </a:r>
            <a:r>
              <a:rPr lang="en-GB" sz="2000" dirty="0" err="1" smtClean="0">
                <a:solidFill>
                  <a:srgbClr val="333399"/>
                </a:solidFill>
              </a:rPr>
              <a:t>risico’s</a:t>
            </a:r>
            <a:r>
              <a:rPr lang="en-GB" sz="2000" dirty="0" smtClean="0">
                <a:solidFill>
                  <a:srgbClr val="333399"/>
                </a:solidFill>
              </a:rPr>
              <a:t>, met name met het </a:t>
            </a:r>
            <a:r>
              <a:rPr lang="en-GB" sz="2000" dirty="0" err="1" smtClean="0">
                <a:solidFill>
                  <a:srgbClr val="333399"/>
                </a:solidFill>
              </a:rPr>
              <a:t>oog</a:t>
            </a:r>
            <a:r>
              <a:rPr lang="en-GB" sz="2000" dirty="0" smtClean="0">
                <a:solidFill>
                  <a:srgbClr val="333399"/>
                </a:solidFill>
              </a:rPr>
              <a:t> op </a:t>
            </a:r>
            <a:r>
              <a:rPr lang="en-GB" sz="2000" dirty="0" err="1" smtClean="0">
                <a:solidFill>
                  <a:srgbClr val="333399"/>
                </a:solidFill>
              </a:rPr>
              <a:t>koopkracht</a:t>
            </a:r>
            <a:r>
              <a:rPr lang="en-GB" sz="2000" dirty="0" smtClean="0">
                <a:solidFill>
                  <a:srgbClr val="333399"/>
                </a:solidFill>
              </a:rPr>
              <a:t>;</a:t>
            </a:r>
          </a:p>
          <a:p>
            <a:pPr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De </a:t>
            </a:r>
            <a:r>
              <a:rPr lang="en-GB" sz="2000" dirty="0" err="1" smtClean="0">
                <a:solidFill>
                  <a:srgbClr val="333399"/>
                </a:solidFill>
              </a:rPr>
              <a:t>consistentie</a:t>
            </a:r>
            <a:r>
              <a:rPr lang="en-GB" sz="2000" dirty="0" smtClean="0">
                <a:solidFill>
                  <a:srgbClr val="333399"/>
                </a:solidFill>
              </a:rPr>
              <a:t> en </a:t>
            </a:r>
            <a:r>
              <a:rPr lang="en-GB" sz="2000" dirty="0" err="1" smtClean="0">
                <a:solidFill>
                  <a:srgbClr val="333399"/>
                </a:solidFill>
              </a:rPr>
              <a:t>evenwichtigheid</a:t>
            </a:r>
            <a:r>
              <a:rPr lang="en-GB" sz="2000" dirty="0" smtClean="0">
                <a:solidFill>
                  <a:srgbClr val="333399"/>
                </a:solidFill>
              </a:rPr>
              <a:t> van het </a:t>
            </a:r>
            <a:r>
              <a:rPr lang="en-GB" sz="2000" dirty="0" err="1" smtClean="0">
                <a:solidFill>
                  <a:srgbClr val="333399"/>
                </a:solidFill>
              </a:rPr>
              <a:t>beleid</a:t>
            </a:r>
            <a:r>
              <a:rPr lang="en-GB" sz="2000" dirty="0" smtClean="0">
                <a:solidFill>
                  <a:srgbClr val="333399"/>
                </a:solidFill>
              </a:rPr>
              <a:t>;</a:t>
            </a:r>
          </a:p>
          <a:p>
            <a:pPr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De </a:t>
            </a:r>
            <a:r>
              <a:rPr lang="en-GB" sz="2000" dirty="0" err="1" smtClean="0">
                <a:solidFill>
                  <a:srgbClr val="333399"/>
                </a:solidFill>
              </a:rPr>
              <a:t>haalbaarheid</a:t>
            </a:r>
            <a:r>
              <a:rPr lang="en-GB" sz="2000" dirty="0" smtClean="0">
                <a:solidFill>
                  <a:srgbClr val="333399"/>
                </a:solidFill>
              </a:rPr>
              <a:t> en </a:t>
            </a:r>
            <a:r>
              <a:rPr lang="en-GB" sz="2000" dirty="0" err="1" smtClean="0">
                <a:solidFill>
                  <a:srgbClr val="333399"/>
                </a:solidFill>
              </a:rPr>
              <a:t>consistentie</a:t>
            </a:r>
            <a:r>
              <a:rPr lang="en-GB" sz="2000" dirty="0" smtClean="0">
                <a:solidFill>
                  <a:srgbClr val="333399"/>
                </a:solidFill>
              </a:rPr>
              <a:t> van het </a:t>
            </a:r>
            <a:r>
              <a:rPr lang="en-GB" sz="2000" dirty="0" err="1" smtClean="0">
                <a:solidFill>
                  <a:srgbClr val="333399"/>
                </a:solidFill>
              </a:rPr>
              <a:t>premiebeleid</a:t>
            </a:r>
            <a:r>
              <a:rPr lang="en-GB" sz="2000" dirty="0" smtClean="0">
                <a:solidFill>
                  <a:srgbClr val="333399"/>
                </a:solidFill>
              </a:rPr>
              <a:t>;</a:t>
            </a:r>
          </a:p>
          <a:p>
            <a:pPr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De </a:t>
            </a:r>
            <a:r>
              <a:rPr lang="en-GB" sz="2000" dirty="0" err="1" smtClean="0">
                <a:solidFill>
                  <a:srgbClr val="333399"/>
                </a:solidFill>
              </a:rPr>
              <a:t>herstelkracht</a:t>
            </a:r>
            <a:r>
              <a:rPr lang="en-GB" sz="2000" dirty="0" smtClean="0">
                <a:solidFill>
                  <a:srgbClr val="333399"/>
                </a:solidFill>
              </a:rPr>
              <a:t> van het </a:t>
            </a:r>
            <a:r>
              <a:rPr lang="en-GB" sz="2000" dirty="0" err="1" smtClean="0">
                <a:solidFill>
                  <a:srgbClr val="333399"/>
                </a:solidFill>
              </a:rPr>
              <a:t>fonds</a:t>
            </a:r>
            <a:r>
              <a:rPr lang="en-GB" sz="2000" dirty="0" smtClean="0">
                <a:solidFill>
                  <a:srgbClr val="333399"/>
                </a:solidFill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GB" sz="2000" dirty="0">
              <a:solidFill>
                <a:srgbClr val="333399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De </a:t>
            </a:r>
            <a:r>
              <a:rPr lang="en-GB" sz="2000" dirty="0" err="1" smtClean="0">
                <a:solidFill>
                  <a:srgbClr val="333399"/>
                </a:solidFill>
              </a:rPr>
              <a:t>belangrijkste</a:t>
            </a:r>
            <a:r>
              <a:rPr lang="en-GB" sz="2000" dirty="0" smtClean="0">
                <a:solidFill>
                  <a:srgbClr val="333399"/>
                </a:solidFill>
              </a:rPr>
              <a:t> </a:t>
            </a:r>
            <a:r>
              <a:rPr lang="en-GB" sz="2000" dirty="0" err="1" smtClean="0">
                <a:solidFill>
                  <a:srgbClr val="333399"/>
                </a:solidFill>
              </a:rPr>
              <a:t>uitkomst</a:t>
            </a:r>
            <a:r>
              <a:rPr lang="en-GB" sz="2000" dirty="0" smtClean="0">
                <a:solidFill>
                  <a:srgbClr val="333399"/>
                </a:solidFill>
              </a:rPr>
              <a:t> </a:t>
            </a:r>
            <a:r>
              <a:rPr lang="en-GB" sz="2000" dirty="0" err="1" smtClean="0">
                <a:solidFill>
                  <a:srgbClr val="333399"/>
                </a:solidFill>
              </a:rPr>
              <a:t>waarnaar</a:t>
            </a:r>
            <a:r>
              <a:rPr lang="en-GB" sz="2000" dirty="0" smtClean="0">
                <a:solidFill>
                  <a:srgbClr val="333399"/>
                </a:solidFill>
              </a:rPr>
              <a:t> </a:t>
            </a:r>
            <a:r>
              <a:rPr lang="en-GB" sz="2000" dirty="0" err="1" smtClean="0">
                <a:solidFill>
                  <a:srgbClr val="333399"/>
                </a:solidFill>
              </a:rPr>
              <a:t>gekeken</a:t>
            </a:r>
            <a:r>
              <a:rPr lang="en-GB" sz="2000" dirty="0" smtClean="0">
                <a:solidFill>
                  <a:srgbClr val="333399"/>
                </a:solidFill>
              </a:rPr>
              <a:t> </a:t>
            </a:r>
            <a:r>
              <a:rPr lang="en-GB" sz="2000" dirty="0" err="1" smtClean="0">
                <a:solidFill>
                  <a:srgbClr val="333399"/>
                </a:solidFill>
              </a:rPr>
              <a:t>wordt</a:t>
            </a:r>
            <a:r>
              <a:rPr lang="en-GB" sz="2000" dirty="0" smtClean="0">
                <a:solidFill>
                  <a:srgbClr val="333399"/>
                </a:solidFill>
              </a:rPr>
              <a:t> is het </a:t>
            </a:r>
            <a:r>
              <a:rPr lang="en-GB" sz="2000" dirty="0" err="1" smtClean="0">
                <a:solidFill>
                  <a:srgbClr val="333399"/>
                </a:solidFill>
              </a:rPr>
              <a:t>pensioenresultaat</a:t>
            </a:r>
            <a:r>
              <a:rPr lang="en-GB" sz="2000" dirty="0" smtClean="0">
                <a:solidFill>
                  <a:srgbClr val="333399"/>
                </a:solidFill>
              </a:rPr>
              <a:t>. </a:t>
            </a:r>
            <a:r>
              <a:rPr lang="en-GB" sz="2000" dirty="0" err="1" smtClean="0">
                <a:solidFill>
                  <a:srgbClr val="333399"/>
                </a:solidFill>
              </a:rPr>
              <a:t>Dat</a:t>
            </a:r>
            <a:r>
              <a:rPr lang="en-GB" sz="2000" dirty="0" smtClean="0">
                <a:solidFill>
                  <a:srgbClr val="333399"/>
                </a:solidFill>
              </a:rPr>
              <a:t> is </a:t>
            </a:r>
            <a:r>
              <a:rPr lang="en-GB" sz="2000" dirty="0" err="1" smtClean="0">
                <a:solidFill>
                  <a:srgbClr val="333399"/>
                </a:solidFill>
              </a:rPr>
              <a:t>een</a:t>
            </a:r>
            <a:r>
              <a:rPr lang="en-GB" sz="2000" dirty="0" smtClean="0">
                <a:solidFill>
                  <a:srgbClr val="333399"/>
                </a:solidFill>
              </a:rPr>
              <a:t> </a:t>
            </a:r>
            <a:r>
              <a:rPr lang="en-GB" sz="2000" dirty="0" err="1" smtClean="0">
                <a:solidFill>
                  <a:srgbClr val="333399"/>
                </a:solidFill>
              </a:rPr>
              <a:t>maatstaf</a:t>
            </a:r>
            <a:r>
              <a:rPr lang="en-GB" sz="2000" dirty="0" smtClean="0">
                <a:solidFill>
                  <a:srgbClr val="333399"/>
                </a:solidFill>
              </a:rPr>
              <a:t> </a:t>
            </a:r>
            <a:r>
              <a:rPr lang="en-GB" sz="2000" dirty="0" err="1" smtClean="0">
                <a:solidFill>
                  <a:srgbClr val="333399"/>
                </a:solidFill>
              </a:rPr>
              <a:t>voor</a:t>
            </a:r>
            <a:r>
              <a:rPr lang="en-GB" sz="2000" dirty="0" smtClean="0">
                <a:solidFill>
                  <a:srgbClr val="333399"/>
                </a:solidFill>
              </a:rPr>
              <a:t> </a:t>
            </a:r>
            <a:r>
              <a:rPr lang="en-GB" sz="2000" dirty="0" err="1" smtClean="0">
                <a:solidFill>
                  <a:srgbClr val="333399"/>
                </a:solidFill>
              </a:rPr>
              <a:t>koopkrachtbehoud</a:t>
            </a:r>
            <a:r>
              <a:rPr lang="en-GB" sz="2000" dirty="0" smtClean="0">
                <a:solidFill>
                  <a:srgbClr val="333399"/>
                </a:solidFill>
              </a:rPr>
              <a:t>. Let </a:t>
            </a:r>
            <a:r>
              <a:rPr lang="en-GB" sz="2000" dirty="0" err="1" smtClean="0">
                <a:solidFill>
                  <a:srgbClr val="333399"/>
                </a:solidFill>
              </a:rPr>
              <a:t>wel</a:t>
            </a:r>
            <a:r>
              <a:rPr lang="en-GB" sz="2000" dirty="0" smtClean="0">
                <a:solidFill>
                  <a:srgbClr val="333399"/>
                </a:solidFill>
              </a:rPr>
              <a:t>: de </a:t>
            </a:r>
            <a:r>
              <a:rPr lang="en-GB" sz="2000" dirty="0" err="1" smtClean="0">
                <a:solidFill>
                  <a:srgbClr val="333399"/>
                </a:solidFill>
              </a:rPr>
              <a:t>toets</a:t>
            </a:r>
            <a:r>
              <a:rPr lang="en-GB" sz="2000" dirty="0" smtClean="0">
                <a:solidFill>
                  <a:srgbClr val="333399"/>
                </a:solidFill>
              </a:rPr>
              <a:t> </a:t>
            </a:r>
            <a:r>
              <a:rPr lang="en-GB" sz="2000" dirty="0" err="1" smtClean="0">
                <a:solidFill>
                  <a:srgbClr val="333399"/>
                </a:solidFill>
              </a:rPr>
              <a:t>heeft</a:t>
            </a:r>
            <a:r>
              <a:rPr lang="en-GB" sz="2000" dirty="0" smtClean="0">
                <a:solidFill>
                  <a:srgbClr val="333399"/>
                </a:solidFill>
              </a:rPr>
              <a:t> </a:t>
            </a:r>
            <a:r>
              <a:rPr lang="en-GB" sz="2000" dirty="0" err="1" smtClean="0">
                <a:solidFill>
                  <a:srgbClr val="333399"/>
                </a:solidFill>
              </a:rPr>
              <a:t>een</a:t>
            </a:r>
            <a:r>
              <a:rPr lang="en-GB" sz="2000" dirty="0" smtClean="0">
                <a:solidFill>
                  <a:srgbClr val="333399"/>
                </a:solidFill>
              </a:rPr>
              <a:t> </a:t>
            </a:r>
            <a:r>
              <a:rPr lang="en-GB" sz="2000" dirty="0" err="1" smtClean="0">
                <a:solidFill>
                  <a:srgbClr val="333399"/>
                </a:solidFill>
              </a:rPr>
              <a:t>tijdsvenster</a:t>
            </a:r>
            <a:r>
              <a:rPr lang="en-GB" sz="2000" dirty="0" smtClean="0">
                <a:solidFill>
                  <a:srgbClr val="333399"/>
                </a:solidFill>
              </a:rPr>
              <a:t> van 60 </a:t>
            </a:r>
            <a:r>
              <a:rPr lang="en-GB" sz="2000" dirty="0" err="1" smtClean="0">
                <a:solidFill>
                  <a:srgbClr val="333399"/>
                </a:solidFill>
              </a:rPr>
              <a:t>jaar</a:t>
            </a:r>
            <a:r>
              <a:rPr lang="en-GB" sz="2000" dirty="0" smtClean="0">
                <a:solidFill>
                  <a:srgbClr val="333399"/>
                </a:solidFill>
              </a:rPr>
              <a:t>!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333399"/>
                </a:solidFill>
              </a:rPr>
              <a:t>In 2017 is vastgesteld dat de pensioenresultaten vanuit de feitelijke financiële positie nog </a:t>
            </a:r>
            <a:r>
              <a:rPr lang="nl-NL" sz="2000" dirty="0" smtClean="0">
                <a:solidFill>
                  <a:srgbClr val="333399"/>
                </a:solidFill>
              </a:rPr>
              <a:t>steeds binnen </a:t>
            </a:r>
            <a:r>
              <a:rPr lang="nl-NL" sz="2000" dirty="0">
                <a:solidFill>
                  <a:srgbClr val="333399"/>
                </a:solidFill>
              </a:rPr>
              <a:t>de gestelde grenzen vallen. Uitgaande van de dekkingsgraad (per 1-1-2017) bedraagt </a:t>
            </a:r>
            <a:r>
              <a:rPr lang="nl-NL" sz="2000" dirty="0" smtClean="0">
                <a:solidFill>
                  <a:srgbClr val="333399"/>
                </a:solidFill>
              </a:rPr>
              <a:t>het pensioenresultaat </a:t>
            </a:r>
            <a:r>
              <a:rPr lang="nl-NL" sz="2000" dirty="0">
                <a:solidFill>
                  <a:srgbClr val="333399"/>
                </a:solidFill>
              </a:rPr>
              <a:t>gemiddeld circa 100%, maar als het tegenzit circa 70%.</a:t>
            </a:r>
            <a:endParaRPr lang="en-GB" sz="2000" dirty="0" smtClean="0">
              <a:solidFill>
                <a:srgbClr val="333399"/>
              </a:solidFill>
            </a:endParaRPr>
          </a:p>
          <a:p>
            <a:pPr lvl="1">
              <a:defRPr/>
            </a:pPr>
            <a:endParaRPr lang="en-GB" sz="1600" dirty="0">
              <a:solidFill>
                <a:srgbClr val="333399"/>
              </a:solidFill>
            </a:endParaRPr>
          </a:p>
          <a:p>
            <a:pPr>
              <a:buFontTx/>
              <a:buChar char="-"/>
              <a:defRPr/>
            </a:pPr>
            <a:endParaRPr lang="en-GB" sz="2000" dirty="0">
              <a:solidFill>
                <a:srgbClr val="333399"/>
              </a:solidFill>
            </a:endParaRPr>
          </a:p>
          <a:p>
            <a:pPr>
              <a:buFontTx/>
              <a:buChar char="-"/>
              <a:defRPr/>
            </a:pPr>
            <a:endParaRPr lang="en-GB" sz="2000" dirty="0" smtClean="0">
              <a:solidFill>
                <a:srgbClr val="333399"/>
              </a:solidFill>
            </a:endParaRPr>
          </a:p>
          <a:p>
            <a:pPr>
              <a:defRPr/>
            </a:pPr>
            <a:endParaRPr lang="en-GB" sz="2000" dirty="0" smtClean="0">
              <a:solidFill>
                <a:srgbClr val="333399"/>
              </a:solidFill>
            </a:endParaRPr>
          </a:p>
          <a:p>
            <a:pPr>
              <a:defRPr/>
            </a:pPr>
            <a:endParaRPr lang="en-GB" sz="2400" dirty="0" smtClean="0">
              <a:solidFill>
                <a:srgbClr val="333399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8175" y="476250"/>
            <a:ext cx="7772400" cy="587375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kern="0" dirty="0" smtClean="0">
                <a:solidFill>
                  <a:srgbClr val="333399"/>
                </a:solidFill>
              </a:rPr>
              <a:t/>
            </a:r>
            <a:br>
              <a:rPr lang="en-US" altLang="en-US" sz="2400" kern="0" dirty="0" smtClean="0">
                <a:solidFill>
                  <a:srgbClr val="333399"/>
                </a:solidFill>
              </a:rPr>
            </a:br>
            <a:endParaRPr lang="en-US" altLang="en-US" sz="2400" kern="0" dirty="0" smtClean="0">
              <a:solidFill>
                <a:srgbClr val="333399"/>
              </a:solidFill>
            </a:endParaRPr>
          </a:p>
        </p:txBody>
      </p:sp>
      <p:sp>
        <p:nvSpPr>
          <p:cNvPr id="44036" name="Titel 1"/>
          <p:cNvSpPr>
            <a:spLocks noGrp="1"/>
          </p:cNvSpPr>
          <p:nvPr>
            <p:ph type="title"/>
          </p:nvPr>
        </p:nvSpPr>
        <p:spPr bwMode="auto">
          <a:xfrm>
            <a:off x="409575" y="4762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err="1" smtClean="0">
                <a:solidFill>
                  <a:srgbClr val="333399"/>
                </a:solidFill>
              </a:rPr>
              <a:t>Haalbaarheidstoets</a:t>
            </a:r>
            <a:r>
              <a:rPr lang="en-GB" altLang="en-US" sz="3600" dirty="0" smtClean="0">
                <a:solidFill>
                  <a:srgbClr val="333399"/>
                </a:solidFill>
              </a:rPr>
              <a:t> 2017</a:t>
            </a:r>
            <a:endParaRPr lang="nl-NL" altLang="en-US" sz="36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000099"/>
                </a:solidFill>
              </a:rPr>
              <a:t>2017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5988050"/>
            <a:ext cx="8229600" cy="536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FontTx/>
              <a:buNone/>
              <a:defRPr/>
            </a:pPr>
            <a:r>
              <a:rPr lang="en-US" sz="1400" b="1" dirty="0" smtClean="0">
                <a:solidFill>
                  <a:srgbClr val="333399"/>
                </a:solidFill>
              </a:rPr>
              <a:t>* </a:t>
            </a:r>
            <a:r>
              <a:rPr lang="en-US" sz="1400" dirty="0" err="1" smtClean="0">
                <a:solidFill>
                  <a:srgbClr val="000099"/>
                </a:solidFill>
              </a:rPr>
              <a:t>Inclusief</a:t>
            </a:r>
            <a:r>
              <a:rPr lang="en-US" sz="1400" dirty="0" smtClean="0">
                <a:solidFill>
                  <a:srgbClr val="000099"/>
                </a:solidFill>
              </a:rPr>
              <a:t> Swap overlay en </a:t>
            </a:r>
            <a:r>
              <a:rPr lang="en-US" sz="1400" dirty="0" err="1" smtClean="0">
                <a:solidFill>
                  <a:srgbClr val="000099"/>
                </a:solidFill>
              </a:rPr>
              <a:t>valuta</a:t>
            </a:r>
            <a:r>
              <a:rPr lang="en-US" sz="1400" dirty="0" smtClean="0">
                <a:solidFill>
                  <a:srgbClr val="000099"/>
                </a:solidFill>
              </a:rPr>
              <a:t> </a:t>
            </a:r>
            <a:r>
              <a:rPr lang="en-US" sz="1400" dirty="0" err="1" smtClean="0">
                <a:solidFill>
                  <a:srgbClr val="000099"/>
                </a:solidFill>
              </a:rPr>
              <a:t>afdekking</a:t>
            </a:r>
            <a:endParaRPr lang="en-US" sz="1400" dirty="0" smtClean="0">
              <a:solidFill>
                <a:srgbClr val="000099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265163"/>
              </p:ext>
            </p:extLst>
          </p:nvPr>
        </p:nvGraphicFramePr>
        <p:xfrm>
          <a:off x="1116013" y="981075"/>
          <a:ext cx="6480323" cy="4995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049"/>
                <a:gridCol w="1995137"/>
                <a:gridCol w="1995137"/>
              </a:tblGrid>
              <a:tr h="626539"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Verandering</a:t>
                      </a: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t.o.v</a:t>
                      </a: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. 2016   +/-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Totaal</a:t>
                      </a: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 per </a:t>
                      </a:r>
                      <a:br>
                        <a:rPr lang="en-GB" sz="1800" dirty="0" smtClean="0">
                          <a:solidFill>
                            <a:srgbClr val="000099"/>
                          </a:solidFill>
                        </a:rPr>
                      </a:b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31 </a:t>
                      </a:r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december</a:t>
                      </a: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 2017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Pensioenvermogen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+ 39,6 </a:t>
                      </a:r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mln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1.374,6 </a:t>
                      </a:r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mln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Pensioenverplichtingen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>
                          <a:solidFill>
                            <a:srgbClr val="000099"/>
                          </a:solidFill>
                        </a:rPr>
                        <a:t>- 17,2 </a:t>
                      </a:r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mln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1.217,5 </a:t>
                      </a:r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mln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Aantal</a:t>
                      </a: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gepensioneerden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+</a:t>
                      </a:r>
                      <a:r>
                        <a:rPr lang="en-GB" sz="1800" baseline="0" dirty="0" smtClean="0">
                          <a:solidFill>
                            <a:srgbClr val="000099"/>
                          </a:solidFill>
                        </a:rPr>
                        <a:t> 38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1.664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Aantal</a:t>
                      </a: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actieven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-10</a:t>
                      </a: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1.605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Aantal</a:t>
                      </a: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 ex-</a:t>
                      </a:r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deelnemers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+</a:t>
                      </a:r>
                      <a:r>
                        <a:rPr lang="en-GB" sz="1800" baseline="0" dirty="0" smtClean="0">
                          <a:solidFill>
                            <a:srgbClr val="000099"/>
                          </a:solidFill>
                        </a:rPr>
                        <a:t> 5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1.452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Dekkingsgraad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+4,8%-punt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112,9%</a:t>
                      </a: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000099"/>
                          </a:solidFill>
                        </a:rPr>
                        <a:t>Beleidsdekkingsgraad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000099"/>
                          </a:solidFill>
                        </a:rPr>
                        <a:t>+</a:t>
                      </a:r>
                      <a:r>
                        <a:rPr lang="nl-NL" sz="1800" baseline="0" dirty="0" smtClean="0">
                          <a:solidFill>
                            <a:srgbClr val="000099"/>
                          </a:solidFill>
                        </a:rPr>
                        <a:t> 5,8</a:t>
                      </a:r>
                      <a:r>
                        <a:rPr lang="nl-NL" sz="1800" dirty="0" smtClean="0">
                          <a:solidFill>
                            <a:srgbClr val="000099"/>
                          </a:solidFill>
                        </a:rPr>
                        <a:t>%-punt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111,4%</a:t>
                      </a:r>
                    </a:p>
                  </a:txBody>
                  <a:tcPr marL="91429" marR="91429" marT="45719" marB="45719"/>
                </a:tc>
              </a:tr>
              <a:tr h="626477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Indexatie</a:t>
                      </a: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 (</a:t>
                      </a:r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actieven</a:t>
                      </a: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  + </a:t>
                      </a:r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gepensioneerden</a:t>
                      </a: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)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0,14% (1-1-2018)</a:t>
                      </a:r>
                      <a:endParaRPr lang="nl-NL" sz="1800" dirty="0" smtClean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Rendement</a:t>
                      </a: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GB" sz="1800" baseline="0" dirty="0" smtClean="0">
                          <a:solidFill>
                            <a:srgbClr val="000099"/>
                          </a:solidFill>
                        </a:rPr>
                        <a:t>*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+3,6%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000099"/>
                          </a:solidFill>
                        </a:rPr>
                        <a:t>(lange)</a:t>
                      </a:r>
                      <a:r>
                        <a:rPr lang="nl-NL" sz="1800" baseline="0" dirty="0" smtClean="0">
                          <a:solidFill>
                            <a:srgbClr val="000099"/>
                          </a:solidFill>
                        </a:rPr>
                        <a:t> Rente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nl-NL" sz="1800" baseline="0" dirty="0" smtClean="0">
                          <a:solidFill>
                            <a:srgbClr val="333399"/>
                          </a:solidFill>
                        </a:rPr>
                        <a:t>0,18%-punt</a:t>
                      </a:r>
                      <a:endParaRPr lang="nl-NL" sz="1800" dirty="0">
                        <a:solidFill>
                          <a:srgbClr val="3333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333399"/>
                          </a:solidFill>
                        </a:rPr>
                        <a:t>1,45%</a:t>
                      </a:r>
                      <a:endParaRPr lang="nl-NL" sz="1800" dirty="0">
                        <a:solidFill>
                          <a:srgbClr val="333399"/>
                        </a:solidFill>
                      </a:endParaRPr>
                    </a:p>
                  </a:txBody>
                  <a:tcPr marL="91429" marR="91429" marT="45719" marB="4571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-22225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smtClean="0">
                <a:solidFill>
                  <a:srgbClr val="333399"/>
                </a:solidFill>
              </a:rPr>
              <a:t/>
            </a:r>
            <a:br>
              <a:rPr lang="en-US" altLang="en-US" sz="1800" smtClean="0">
                <a:solidFill>
                  <a:srgbClr val="333399"/>
                </a:solidFill>
              </a:rPr>
            </a:br>
            <a:r>
              <a:rPr lang="en-US" altLang="en-US" sz="1800" smtClean="0">
                <a:solidFill>
                  <a:srgbClr val="333399"/>
                </a:solidFill>
              </a:rPr>
              <a:t>					</a:t>
            </a:r>
            <a:endParaRPr lang="en-US" altLang="en-US" sz="1600" smtClean="0">
              <a:solidFill>
                <a:srgbClr val="333399"/>
              </a:solidFill>
              <a:latin typeface="Arial" charset="0"/>
            </a:endParaRPr>
          </a:p>
        </p:txBody>
      </p:sp>
      <p:graphicFrame>
        <p:nvGraphicFramePr>
          <p:cNvPr id="36867" name="Tijdelijke aanduiding voor grafiek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98582085"/>
              </p:ext>
            </p:extLst>
          </p:nvPr>
        </p:nvGraphicFramePr>
        <p:xfrm>
          <a:off x="391170" y="836712"/>
          <a:ext cx="8386762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name="Chart" r:id="rId4" imgW="8477345" imgH="4438555" progId="Excel.Chart.8">
                  <p:embed/>
                </p:oleObj>
              </mc:Choice>
              <mc:Fallback>
                <p:oleObj name="Chart" r:id="rId4" imgW="8477345" imgH="443855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70" y="836712"/>
                        <a:ext cx="8386762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kstvak 1"/>
          <p:cNvSpPr txBox="1">
            <a:spLocks noChangeArrowheads="1"/>
          </p:cNvSpPr>
          <p:nvPr/>
        </p:nvSpPr>
        <p:spPr bwMode="auto">
          <a:xfrm>
            <a:off x="323850" y="570388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l-NL" alt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err="1" smtClean="0">
                <a:solidFill>
                  <a:srgbClr val="333399"/>
                </a:solidFill>
              </a:rPr>
              <a:t>Rendement</a:t>
            </a:r>
            <a:r>
              <a:rPr lang="en-US" altLang="en-US" sz="3200" dirty="0" smtClean="0">
                <a:solidFill>
                  <a:srgbClr val="333399"/>
                </a:solidFill>
              </a:rPr>
              <a:t> 2017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84313"/>
            <a:ext cx="7772400" cy="449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2800" dirty="0" smtClean="0"/>
              <a:t>		</a:t>
            </a:r>
            <a:r>
              <a:rPr lang="en-US" sz="1400" dirty="0" smtClean="0">
                <a:solidFill>
                  <a:srgbClr val="333399"/>
                </a:solidFill>
              </a:rPr>
              <a:t>		</a:t>
            </a:r>
            <a:r>
              <a:rPr lang="en-US" sz="1800" dirty="0" smtClean="0">
                <a:solidFill>
                  <a:srgbClr val="333399"/>
                </a:solidFill>
              </a:rPr>
              <a:t>	</a:t>
            </a:r>
            <a:r>
              <a:rPr lang="en-US" sz="1800" dirty="0" err="1" smtClean="0">
                <a:solidFill>
                  <a:srgbClr val="333399"/>
                </a:solidFill>
              </a:rPr>
              <a:t>Rendement</a:t>
            </a:r>
            <a:r>
              <a:rPr lang="en-US" sz="1800" dirty="0" smtClean="0">
                <a:solidFill>
                  <a:srgbClr val="333399"/>
                </a:solidFill>
              </a:rPr>
              <a:t>		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dirty="0" smtClean="0">
                <a:solidFill>
                  <a:srgbClr val="333399"/>
                </a:solidFill>
              </a:rPr>
              <a:t>   </a:t>
            </a:r>
            <a:r>
              <a:rPr lang="en-US" sz="1800" dirty="0" err="1" smtClean="0">
                <a:solidFill>
                  <a:srgbClr val="333399"/>
                </a:solidFill>
              </a:rPr>
              <a:t>Rendement</a:t>
            </a:r>
            <a:endParaRPr lang="en-US" sz="18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 smtClean="0">
                <a:solidFill>
                  <a:srgbClr val="333399"/>
                </a:solidFill>
              </a:rPr>
              <a:t>				</a:t>
            </a:r>
            <a:r>
              <a:rPr lang="en-US" sz="1800" dirty="0" err="1" smtClean="0">
                <a:solidFill>
                  <a:srgbClr val="333399"/>
                </a:solidFill>
              </a:rPr>
              <a:t>Fonds</a:t>
            </a:r>
            <a:r>
              <a:rPr lang="en-US" sz="1800" dirty="0" smtClean="0">
                <a:solidFill>
                  <a:srgbClr val="333399"/>
                </a:solidFill>
              </a:rPr>
              <a:t> 2017		    benchmark 2017</a:t>
            </a: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 err="1" smtClean="0">
                <a:solidFill>
                  <a:srgbClr val="333399"/>
                </a:solidFill>
              </a:rPr>
              <a:t>Aandelen</a:t>
            </a:r>
            <a:r>
              <a:rPr lang="en-US" sz="1800" dirty="0" smtClean="0">
                <a:solidFill>
                  <a:srgbClr val="333399"/>
                </a:solidFill>
              </a:rPr>
              <a:t>				  10,43%		        10,63%</a:t>
            </a: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 err="1" smtClean="0">
                <a:solidFill>
                  <a:srgbClr val="333399"/>
                </a:solidFill>
              </a:rPr>
              <a:t>Obligaties</a:t>
            </a:r>
            <a:r>
              <a:rPr lang="en-US" sz="1800" dirty="0" smtClean="0">
                <a:solidFill>
                  <a:srgbClr val="333399"/>
                </a:solidFill>
              </a:rPr>
              <a:t>			    1,88%		          0,74%</a:t>
            </a: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 err="1" smtClean="0">
                <a:solidFill>
                  <a:srgbClr val="333399"/>
                </a:solidFill>
              </a:rPr>
              <a:t>Onroerendgoed</a:t>
            </a:r>
            <a:r>
              <a:rPr lang="en-US" sz="1800" dirty="0" smtClean="0">
                <a:solidFill>
                  <a:srgbClr val="333399"/>
                </a:solidFill>
              </a:rPr>
              <a:t> </a:t>
            </a:r>
            <a:r>
              <a:rPr lang="en-US" sz="1800" dirty="0" err="1" smtClean="0">
                <a:solidFill>
                  <a:srgbClr val="333399"/>
                </a:solidFill>
              </a:rPr>
              <a:t>fondsen</a:t>
            </a:r>
            <a:r>
              <a:rPr lang="en-US" sz="1800" dirty="0" smtClean="0">
                <a:solidFill>
                  <a:srgbClr val="333399"/>
                </a:solidFill>
              </a:rPr>
              <a:t>			</a:t>
            </a:r>
            <a:r>
              <a:rPr lang="en-US" sz="1800" u="sng" dirty="0">
                <a:solidFill>
                  <a:srgbClr val="333399"/>
                </a:solidFill>
              </a:rPr>
              <a:t> </a:t>
            </a:r>
            <a:r>
              <a:rPr lang="en-US" sz="1800" u="sng" dirty="0" smtClean="0">
                <a:solidFill>
                  <a:srgbClr val="333399"/>
                </a:solidFill>
              </a:rPr>
              <a:t>   2,49%</a:t>
            </a:r>
            <a:r>
              <a:rPr lang="en-US" sz="1800" dirty="0" smtClean="0">
                <a:solidFill>
                  <a:srgbClr val="333399"/>
                </a:solidFill>
              </a:rPr>
              <a:t>		          </a:t>
            </a:r>
            <a:r>
              <a:rPr lang="en-US" sz="1800" u="sng" dirty="0" smtClean="0">
                <a:solidFill>
                  <a:srgbClr val="333399"/>
                </a:solidFill>
              </a:rPr>
              <a:t>1,40%</a:t>
            </a: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endParaRPr lang="en-US" sz="18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 err="1" smtClean="0">
                <a:solidFill>
                  <a:srgbClr val="333399"/>
                </a:solidFill>
              </a:rPr>
              <a:t>Totaal</a:t>
            </a:r>
            <a:r>
              <a:rPr lang="en-US" sz="1800" dirty="0" smtClean="0">
                <a:solidFill>
                  <a:srgbClr val="333399"/>
                </a:solidFill>
              </a:rPr>
              <a:t>			    4,83%		          4,40%</a:t>
            </a:r>
            <a:r>
              <a:rPr lang="en-US" sz="1800" dirty="0" smtClean="0"/>
              <a:t>	</a:t>
            </a: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endParaRPr lang="en-US" sz="1800" b="1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 err="1" smtClean="0">
                <a:solidFill>
                  <a:srgbClr val="333399"/>
                </a:solidFill>
              </a:rPr>
              <a:t>Bijdrage</a:t>
            </a:r>
            <a:r>
              <a:rPr lang="en-US" sz="1800" dirty="0" smtClean="0">
                <a:solidFill>
                  <a:srgbClr val="333399"/>
                </a:solidFill>
              </a:rPr>
              <a:t>	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>
                <a:solidFill>
                  <a:srgbClr val="333399"/>
                </a:solidFill>
              </a:rPr>
              <a:t>Swap </a:t>
            </a:r>
            <a:r>
              <a:rPr lang="en-US" sz="1800" dirty="0" smtClean="0">
                <a:solidFill>
                  <a:srgbClr val="333399"/>
                </a:solidFill>
              </a:rPr>
              <a:t>overlay/LDI </a:t>
            </a:r>
            <a:r>
              <a:rPr lang="en-US" sz="1800" dirty="0" err="1" smtClean="0">
                <a:solidFill>
                  <a:srgbClr val="333399"/>
                </a:solidFill>
              </a:rPr>
              <a:t>portefeuille</a:t>
            </a:r>
            <a:r>
              <a:rPr lang="en-US" sz="1800" dirty="0" smtClean="0">
                <a:solidFill>
                  <a:srgbClr val="333399"/>
                </a:solidFill>
              </a:rPr>
              <a:t>		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dirty="0" smtClean="0">
                <a:solidFill>
                  <a:srgbClr val="333399"/>
                </a:solidFill>
              </a:rPr>
              <a:t> -2,37%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 err="1" smtClean="0">
                <a:solidFill>
                  <a:srgbClr val="333399"/>
                </a:solidFill>
              </a:rPr>
              <a:t>Valuta</a:t>
            </a:r>
            <a:r>
              <a:rPr lang="en-US" sz="1800" dirty="0" smtClean="0">
                <a:solidFill>
                  <a:srgbClr val="333399"/>
                </a:solidFill>
              </a:rPr>
              <a:t> </a:t>
            </a:r>
            <a:r>
              <a:rPr lang="en-US" sz="1800" dirty="0" err="1" smtClean="0">
                <a:solidFill>
                  <a:srgbClr val="333399"/>
                </a:solidFill>
              </a:rPr>
              <a:t>afdekking</a:t>
            </a:r>
            <a:r>
              <a:rPr lang="en-US" sz="1800" dirty="0" smtClean="0">
                <a:solidFill>
                  <a:srgbClr val="333399"/>
                </a:solidFill>
              </a:rPr>
              <a:t>			</a:t>
            </a:r>
            <a:r>
              <a:rPr lang="en-US" sz="1800" u="sng" dirty="0">
                <a:solidFill>
                  <a:srgbClr val="333399"/>
                </a:solidFill>
              </a:rPr>
              <a:t> </a:t>
            </a:r>
            <a:r>
              <a:rPr lang="en-US" sz="1800" u="sng" dirty="0" smtClean="0">
                <a:solidFill>
                  <a:srgbClr val="333399"/>
                </a:solidFill>
              </a:rPr>
              <a:t>  1,12%</a:t>
            </a:r>
            <a:r>
              <a:rPr lang="en-US" sz="1800" dirty="0" smtClean="0">
                <a:solidFill>
                  <a:srgbClr val="333399"/>
                </a:solidFill>
              </a:rPr>
              <a:t>		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 smtClean="0">
                <a:solidFill>
                  <a:srgbClr val="333399"/>
                </a:solidFill>
              </a:rPr>
              <a:t>		</a:t>
            </a: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b="1" dirty="0" err="1" smtClean="0">
                <a:solidFill>
                  <a:srgbClr val="333399"/>
                </a:solidFill>
              </a:rPr>
              <a:t>Totaal</a:t>
            </a:r>
            <a:r>
              <a:rPr lang="en-US" sz="1800" b="1" dirty="0" smtClean="0">
                <a:solidFill>
                  <a:srgbClr val="333399"/>
                </a:solidFill>
              </a:rPr>
              <a:t> </a:t>
            </a:r>
            <a:r>
              <a:rPr lang="en-US" sz="1800" b="1" dirty="0" err="1" smtClean="0">
                <a:solidFill>
                  <a:srgbClr val="333399"/>
                </a:solidFill>
              </a:rPr>
              <a:t>rendement</a:t>
            </a:r>
            <a:r>
              <a:rPr lang="en-US" sz="1800" b="1" dirty="0" smtClean="0">
                <a:solidFill>
                  <a:srgbClr val="333399"/>
                </a:solidFill>
              </a:rPr>
              <a:t> 2017</a:t>
            </a:r>
            <a:r>
              <a:rPr lang="en-US" sz="1800" dirty="0" smtClean="0">
                <a:solidFill>
                  <a:srgbClr val="333399"/>
                </a:solidFill>
              </a:rPr>
              <a:t>			   </a:t>
            </a:r>
            <a:r>
              <a:rPr lang="en-US" sz="1800" b="1" dirty="0" smtClean="0">
                <a:solidFill>
                  <a:srgbClr val="333399"/>
                </a:solidFill>
              </a:rPr>
              <a:t>3,58%	</a:t>
            </a: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endParaRPr lang="en-US" sz="14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smtClean="0">
                <a:solidFill>
                  <a:srgbClr val="333399"/>
                </a:solidFill>
              </a:rPr>
              <a:t>Rendement afgelopen 10 jaar</a:t>
            </a:r>
            <a:br>
              <a:rPr lang="en-US" altLang="en-US" sz="2400" smtClean="0">
                <a:solidFill>
                  <a:srgbClr val="333399"/>
                </a:solidFill>
              </a:rPr>
            </a:br>
            <a:endParaRPr lang="en-US" altLang="en-US" sz="2400" smtClean="0">
              <a:solidFill>
                <a:srgbClr val="333399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5229225"/>
            <a:ext cx="7772400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1600" dirty="0" smtClean="0">
              <a:solidFill>
                <a:schemeClr val="accent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* </a:t>
            </a:r>
            <a:r>
              <a:rPr lang="en-US" sz="1600" dirty="0" err="1" smtClean="0">
                <a:solidFill>
                  <a:srgbClr val="333399"/>
                </a:solidFill>
              </a:rPr>
              <a:t>Totaal</a:t>
            </a:r>
            <a:r>
              <a:rPr lang="en-US" sz="1600" dirty="0" smtClean="0">
                <a:solidFill>
                  <a:srgbClr val="333399"/>
                </a:solidFill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</a:rPr>
              <a:t>beleggingsrendement</a:t>
            </a:r>
            <a:r>
              <a:rPr lang="en-US" sz="1600" dirty="0" smtClean="0">
                <a:solidFill>
                  <a:srgbClr val="333399"/>
                </a:solidFill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</a:rPr>
              <a:t>betreft</a:t>
            </a:r>
            <a:r>
              <a:rPr lang="en-US" sz="1600" dirty="0" smtClean="0">
                <a:solidFill>
                  <a:srgbClr val="333399"/>
                </a:solidFill>
              </a:rPr>
              <a:t> het </a:t>
            </a:r>
            <a:r>
              <a:rPr lang="en-US" sz="1600" dirty="0" err="1" smtClean="0">
                <a:solidFill>
                  <a:srgbClr val="333399"/>
                </a:solidFill>
              </a:rPr>
              <a:t>rendement</a:t>
            </a:r>
            <a:r>
              <a:rPr lang="en-US" sz="1600" dirty="0" smtClean="0">
                <a:solidFill>
                  <a:srgbClr val="333399"/>
                </a:solidFill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</a:rPr>
              <a:t>inclusief</a:t>
            </a:r>
            <a:r>
              <a:rPr lang="en-US" sz="1600" dirty="0" smtClean="0">
                <a:solidFill>
                  <a:srgbClr val="333399"/>
                </a:solidFill>
              </a:rPr>
              <a:t> het effect van </a:t>
            </a:r>
            <a:r>
              <a:rPr lang="en-US" sz="1600" dirty="0" err="1" smtClean="0">
                <a:solidFill>
                  <a:srgbClr val="333399"/>
                </a:solidFill>
              </a:rPr>
              <a:t>valuta</a:t>
            </a:r>
            <a:r>
              <a:rPr lang="en-US" sz="1600" dirty="0" smtClean="0">
                <a:solidFill>
                  <a:srgbClr val="333399"/>
                </a:solidFill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</a:rPr>
              <a:t>afdekking</a:t>
            </a:r>
            <a:r>
              <a:rPr lang="en-US" sz="1600" dirty="0" smtClean="0">
                <a:solidFill>
                  <a:srgbClr val="333399"/>
                </a:solidFill>
              </a:rPr>
              <a:t> en swap overlay/LDI (swap overlay </a:t>
            </a:r>
            <a:r>
              <a:rPr lang="en-US" sz="1600" dirty="0" err="1" smtClean="0">
                <a:solidFill>
                  <a:srgbClr val="333399"/>
                </a:solidFill>
              </a:rPr>
              <a:t>sinds</a:t>
            </a:r>
            <a:r>
              <a:rPr lang="en-US" sz="1600" dirty="0" smtClean="0">
                <a:solidFill>
                  <a:srgbClr val="333399"/>
                </a:solidFill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</a:rPr>
              <a:t>maart</a:t>
            </a:r>
            <a:r>
              <a:rPr lang="en-US" sz="1600" dirty="0" smtClean="0">
                <a:solidFill>
                  <a:srgbClr val="333399"/>
                </a:solidFill>
              </a:rPr>
              <a:t> 2008).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441864"/>
              </p:ext>
            </p:extLst>
          </p:nvPr>
        </p:nvGraphicFramePr>
        <p:xfrm>
          <a:off x="467544" y="1484784"/>
          <a:ext cx="8210298" cy="37565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734594"/>
                <a:gridCol w="634944"/>
              </a:tblGrid>
              <a:tr h="130517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 %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2017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2015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2014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2013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2012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2011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2010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2009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2008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Totaal</a:t>
                      </a:r>
                      <a:r>
                        <a:rPr lang="nl-NL" sz="1200" baseline="0" dirty="0" smtClean="0"/>
                        <a:t> </a:t>
                      </a:r>
                      <a:r>
                        <a:rPr lang="nl-NL" sz="1400" baseline="0" dirty="0" smtClean="0"/>
                        <a:t>2008-2017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300" dirty="0" smtClean="0"/>
                        <a:t>Gemiddeld</a:t>
                      </a:r>
                      <a:r>
                        <a:rPr lang="nl-NL" sz="1300" baseline="0" dirty="0" smtClean="0"/>
                        <a:t> per jaar 2008-2017</a:t>
                      </a:r>
                      <a:endParaRPr lang="nl-NL" sz="1300" dirty="0"/>
                    </a:p>
                  </a:txBody>
                  <a:tcPr marL="91426" marR="91426" marT="45666" marB="45666"/>
                </a:tc>
              </a:tr>
              <a:tr h="745761"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solidFill>
                            <a:srgbClr val="000099"/>
                          </a:solidFill>
                        </a:rPr>
                        <a:t>Totaal</a:t>
                      </a:r>
                      <a:r>
                        <a:rPr lang="en-GB" sz="14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rgbClr val="000099"/>
                          </a:solidFill>
                        </a:rPr>
                        <a:t>beleggings-rendement</a:t>
                      </a:r>
                      <a:r>
                        <a:rPr lang="en-GB" sz="1400" dirty="0" smtClean="0">
                          <a:solidFill>
                            <a:srgbClr val="000099"/>
                          </a:solidFill>
                        </a:rPr>
                        <a:t>*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3,6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9,9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2,5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26,2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2,8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15,6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8,3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11,6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12,1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-7,9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b="1" i="0" dirty="0" smtClean="0">
                          <a:solidFill>
                            <a:srgbClr val="000099"/>
                          </a:solidFill>
                        </a:rPr>
                        <a:t>118,3</a:t>
                      </a:r>
                      <a:endParaRPr lang="nl-NL" sz="1400" b="1" i="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b="1" i="0" dirty="0" smtClean="0">
                          <a:solidFill>
                            <a:srgbClr val="000099"/>
                          </a:solidFill>
                        </a:rPr>
                        <a:t>8,12</a:t>
                      </a:r>
                      <a:endParaRPr lang="nl-NL" sz="1400" b="1" i="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</a:tr>
              <a:tr h="963309"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solidFill>
                            <a:srgbClr val="000099"/>
                          </a:solidFill>
                        </a:rPr>
                        <a:t>Totaal</a:t>
                      </a:r>
                      <a:r>
                        <a:rPr lang="en-GB" sz="14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rgbClr val="000099"/>
                          </a:solidFill>
                        </a:rPr>
                        <a:t>beleggings-rendement</a:t>
                      </a:r>
                      <a:r>
                        <a:rPr lang="en-GB" sz="1400" baseline="0" dirty="0" smtClean="0">
                          <a:solidFill>
                            <a:srgbClr val="000099"/>
                          </a:solidFill>
                        </a:rPr>
                        <a:t> (</a:t>
                      </a:r>
                      <a:r>
                        <a:rPr lang="en-GB" sz="1400" baseline="0" dirty="0" err="1" smtClean="0">
                          <a:solidFill>
                            <a:srgbClr val="000099"/>
                          </a:solidFill>
                        </a:rPr>
                        <a:t>unhegded</a:t>
                      </a:r>
                      <a:r>
                        <a:rPr lang="en-GB" sz="1400" baseline="0" dirty="0" smtClean="0">
                          <a:solidFill>
                            <a:srgbClr val="000099"/>
                          </a:solidFill>
                        </a:rPr>
                        <a:t>)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4,8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6,07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5,3</a:t>
                      </a:r>
                      <a:endParaRPr lang="en-US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13,1</a:t>
                      </a:r>
                      <a:endParaRPr lang="en-US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6,5</a:t>
                      </a:r>
                      <a:endParaRPr lang="en-US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12,4</a:t>
                      </a:r>
                      <a:endParaRPr lang="en-US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-0,9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9,1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16,9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-15,0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b="1" i="0" dirty="0" smtClean="0">
                          <a:solidFill>
                            <a:srgbClr val="000099"/>
                          </a:solidFill>
                        </a:rPr>
                        <a:t>70,3</a:t>
                      </a:r>
                      <a:endParaRPr lang="nl-NL" sz="1400" b="1" i="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b="1" i="0" dirty="0" smtClean="0">
                          <a:solidFill>
                            <a:srgbClr val="000099"/>
                          </a:solidFill>
                        </a:rPr>
                        <a:t>5,47</a:t>
                      </a:r>
                      <a:endParaRPr lang="nl-NL" sz="1400" b="1" i="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</a:tr>
              <a:tr h="742355"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Benchmark (</a:t>
                      </a:r>
                      <a:r>
                        <a:rPr lang="nl-NL" sz="1400" dirty="0" err="1" smtClean="0">
                          <a:solidFill>
                            <a:srgbClr val="000099"/>
                          </a:solidFill>
                        </a:rPr>
                        <a:t>unhegded</a:t>
                      </a:r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)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4,4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6,45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4,3</a:t>
                      </a: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13,9</a:t>
                      </a: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5,2</a:t>
                      </a: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12,6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-0,5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8,2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13,9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-15,6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b="1" i="0" dirty="0" smtClean="0">
                          <a:solidFill>
                            <a:srgbClr val="000099"/>
                          </a:solidFill>
                        </a:rPr>
                        <a:t>61,9</a:t>
                      </a:r>
                      <a:endParaRPr lang="nl-NL" sz="1400" b="1" i="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b="1" i="0" dirty="0" smtClean="0">
                          <a:solidFill>
                            <a:srgbClr val="000099"/>
                          </a:solidFill>
                        </a:rPr>
                        <a:t>4,93</a:t>
                      </a:r>
                      <a:endParaRPr lang="nl-NL" sz="1400" b="1" i="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0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49275"/>
            <a:ext cx="77724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err="1" smtClean="0">
                <a:solidFill>
                  <a:srgbClr val="333399"/>
                </a:solidFill>
              </a:rPr>
              <a:t>Hoeveel</a:t>
            </a:r>
            <a:r>
              <a:rPr lang="en-US" altLang="en-US" sz="3200" dirty="0" smtClean="0">
                <a:solidFill>
                  <a:srgbClr val="333399"/>
                </a:solidFill>
              </a:rPr>
              <a:t> </a:t>
            </a:r>
            <a:r>
              <a:rPr lang="en-US" altLang="en-US" sz="3200" dirty="0" err="1" smtClean="0">
                <a:solidFill>
                  <a:srgbClr val="333399"/>
                </a:solidFill>
              </a:rPr>
              <a:t>kost</a:t>
            </a:r>
            <a:r>
              <a:rPr lang="en-US" altLang="en-US" sz="3200" dirty="0" smtClean="0">
                <a:solidFill>
                  <a:srgbClr val="333399"/>
                </a:solidFill>
              </a:rPr>
              <a:t> </a:t>
            </a:r>
            <a:r>
              <a:rPr lang="en-US" altLang="en-US" sz="3200" dirty="0" err="1" smtClean="0">
                <a:solidFill>
                  <a:srgbClr val="333399"/>
                </a:solidFill>
              </a:rPr>
              <a:t>ons</a:t>
            </a:r>
            <a:r>
              <a:rPr lang="en-US" altLang="en-US" sz="3200" dirty="0" smtClean="0">
                <a:solidFill>
                  <a:srgbClr val="333399"/>
                </a:solidFill>
              </a:rPr>
              <a:t> pensioenfonds? </a:t>
            </a:r>
            <a:br>
              <a:rPr lang="en-US" altLang="en-US" sz="3200" dirty="0" smtClean="0">
                <a:solidFill>
                  <a:srgbClr val="333399"/>
                </a:solidFill>
              </a:rPr>
            </a:br>
            <a:r>
              <a:rPr lang="en-US" altLang="en-US" sz="3200" dirty="0" smtClean="0">
                <a:solidFill>
                  <a:srgbClr val="333399"/>
                </a:solidFill>
              </a:rPr>
              <a:t/>
            </a:r>
            <a:br>
              <a:rPr lang="en-US" altLang="en-US" sz="3200" dirty="0" smtClean="0">
                <a:solidFill>
                  <a:srgbClr val="333399"/>
                </a:solidFill>
              </a:rPr>
            </a:br>
            <a:endParaRPr lang="nl-NL" altLang="en-US" sz="3200" dirty="0" smtClean="0">
              <a:solidFill>
                <a:srgbClr val="3333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34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2" indent="0">
              <a:buFontTx/>
              <a:buNone/>
              <a:defRPr/>
            </a:pPr>
            <a:r>
              <a:rPr lang="en-US" altLang="en-US" sz="2000" dirty="0" err="1">
                <a:solidFill>
                  <a:srgbClr val="333399"/>
                </a:solidFill>
              </a:rPr>
              <a:t>Uitvoeringskosten</a:t>
            </a:r>
            <a:r>
              <a:rPr lang="en-US" altLang="en-US" sz="2000" dirty="0">
                <a:solidFill>
                  <a:srgbClr val="333399"/>
                </a:solidFill>
              </a:rPr>
              <a:t> </a:t>
            </a:r>
            <a:r>
              <a:rPr lang="en-US" altLang="en-US" sz="2000" dirty="0" smtClean="0">
                <a:solidFill>
                  <a:srgbClr val="333399"/>
                </a:solidFill>
              </a:rPr>
              <a:t>2017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Stichting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Pensioenfonds</a:t>
            </a:r>
            <a:r>
              <a:rPr lang="en-US" altLang="en-US" sz="2000" dirty="0" smtClean="0">
                <a:solidFill>
                  <a:srgbClr val="333399"/>
                </a:solidFill>
              </a:rPr>
              <a:t> Thales NL:</a:t>
            </a:r>
          </a:p>
          <a:p>
            <a:pPr marL="914400" lvl="2" indent="0">
              <a:buFontTx/>
              <a:buNone/>
              <a:defRPr/>
            </a:pPr>
            <a:r>
              <a:rPr lang="en-US" altLang="en-US" sz="2000" dirty="0" smtClean="0">
                <a:solidFill>
                  <a:srgbClr val="333399"/>
                </a:solidFill>
              </a:rPr>
              <a:t>		 </a:t>
            </a:r>
          </a:p>
          <a:p>
            <a:pPr lvl="2">
              <a:defRPr/>
            </a:pPr>
            <a:r>
              <a:rPr lang="en-US" altLang="en-US" sz="2000" dirty="0" err="1" smtClean="0">
                <a:solidFill>
                  <a:srgbClr val="333399"/>
                </a:solidFill>
              </a:rPr>
              <a:t>Vermogensbeheer</a:t>
            </a:r>
            <a:r>
              <a:rPr lang="en-US" altLang="en-US" sz="2000" dirty="0" smtClean="0">
                <a:solidFill>
                  <a:srgbClr val="333399"/>
                </a:solidFill>
              </a:rPr>
              <a:t>  67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basispunten</a:t>
            </a:r>
            <a:r>
              <a:rPr lang="en-US" altLang="en-US" sz="2000" dirty="0" smtClean="0">
                <a:solidFill>
                  <a:srgbClr val="333399"/>
                </a:solidFill>
              </a:rPr>
              <a:t> (0,67%) van het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gemiddeld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belegd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vermogen</a:t>
            </a:r>
            <a:r>
              <a:rPr lang="en-US" altLang="en-US" sz="2000" dirty="0" smtClean="0">
                <a:solidFill>
                  <a:srgbClr val="333399"/>
                </a:solidFill>
              </a:rPr>
              <a:t> (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totale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kosten</a:t>
            </a:r>
            <a:r>
              <a:rPr lang="en-US" altLang="en-US" sz="2000" dirty="0" smtClean="0">
                <a:solidFill>
                  <a:srgbClr val="333399"/>
                </a:solidFill>
              </a:rPr>
              <a:t> 9,0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mln</a:t>
            </a:r>
            <a:r>
              <a:rPr lang="en-US" altLang="en-US" sz="2000" dirty="0" smtClean="0">
                <a:solidFill>
                  <a:srgbClr val="333399"/>
                </a:solidFill>
              </a:rPr>
              <a:t> Euro).</a:t>
            </a:r>
          </a:p>
          <a:p>
            <a:pPr lvl="2">
              <a:defRPr/>
            </a:pPr>
            <a:endParaRPr lang="en-US" altLang="en-US" sz="2000" dirty="0">
              <a:solidFill>
                <a:srgbClr val="333399"/>
              </a:solidFill>
            </a:endParaRPr>
          </a:p>
          <a:p>
            <a:pPr lvl="2">
              <a:defRPr/>
            </a:pPr>
            <a:r>
              <a:rPr lang="en-US" altLang="en-US" sz="2000" dirty="0" err="1">
                <a:solidFill>
                  <a:srgbClr val="333399"/>
                </a:solidFill>
              </a:rPr>
              <a:t>Pensioenbeheer</a:t>
            </a:r>
            <a:r>
              <a:rPr lang="en-US" altLang="en-US" sz="2000" dirty="0">
                <a:solidFill>
                  <a:srgbClr val="333399"/>
                </a:solidFill>
              </a:rPr>
              <a:t>  </a:t>
            </a:r>
            <a:r>
              <a:rPr lang="en-US" altLang="en-US" sz="2000" dirty="0" smtClean="0">
                <a:solidFill>
                  <a:srgbClr val="333399"/>
                </a:solidFill>
              </a:rPr>
              <a:t>363 Euro per </a:t>
            </a:r>
            <a:r>
              <a:rPr lang="en-US" altLang="en-US" sz="2000" dirty="0" err="1">
                <a:solidFill>
                  <a:srgbClr val="333399"/>
                </a:solidFill>
              </a:rPr>
              <a:t>actieve</a:t>
            </a:r>
            <a:r>
              <a:rPr lang="en-US" altLang="en-US" sz="2000" dirty="0">
                <a:solidFill>
                  <a:srgbClr val="333399"/>
                </a:solidFill>
              </a:rPr>
              <a:t> </a:t>
            </a:r>
            <a:r>
              <a:rPr lang="en-US" altLang="en-US" sz="2000" dirty="0" err="1">
                <a:solidFill>
                  <a:srgbClr val="333399"/>
                </a:solidFill>
              </a:rPr>
              <a:t>deelnemer</a:t>
            </a:r>
            <a:r>
              <a:rPr lang="en-US" altLang="en-US" sz="2000" dirty="0">
                <a:solidFill>
                  <a:srgbClr val="333399"/>
                </a:solidFill>
              </a:rPr>
              <a:t> en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pensioengerechtigde</a:t>
            </a:r>
            <a:r>
              <a:rPr lang="en-US" altLang="en-US" sz="2000" dirty="0" smtClean="0">
                <a:solidFill>
                  <a:srgbClr val="333399"/>
                </a:solidFill>
              </a:rPr>
              <a:t> (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totale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kosten</a:t>
            </a:r>
            <a:r>
              <a:rPr lang="en-US" altLang="en-US" sz="2000" dirty="0" smtClean="0">
                <a:solidFill>
                  <a:srgbClr val="333399"/>
                </a:solidFill>
              </a:rPr>
              <a:t> 1,2 </a:t>
            </a:r>
            <a:r>
              <a:rPr lang="en-US" altLang="en-US" sz="2000" dirty="0" err="1">
                <a:solidFill>
                  <a:srgbClr val="333399"/>
                </a:solidFill>
              </a:rPr>
              <a:t>mln</a:t>
            </a:r>
            <a:r>
              <a:rPr lang="en-US" altLang="en-US" sz="2000" dirty="0">
                <a:solidFill>
                  <a:srgbClr val="333399"/>
                </a:solidFill>
              </a:rPr>
              <a:t> Euro</a:t>
            </a:r>
            <a:r>
              <a:rPr lang="en-US" altLang="en-US" sz="2000" dirty="0" smtClean="0">
                <a:solidFill>
                  <a:srgbClr val="333399"/>
                </a:solidFill>
              </a:rPr>
              <a:t>).</a:t>
            </a:r>
          </a:p>
          <a:p>
            <a:pPr lvl="2">
              <a:defRPr/>
            </a:pPr>
            <a:endParaRPr lang="en-US" altLang="en-US" sz="2000" dirty="0">
              <a:solidFill>
                <a:srgbClr val="333399"/>
              </a:solidFill>
            </a:endParaRPr>
          </a:p>
          <a:p>
            <a:pPr marL="914400" lvl="2" indent="0">
              <a:buFontTx/>
              <a:buNone/>
              <a:defRPr/>
            </a:pPr>
            <a:r>
              <a:rPr lang="en-US" altLang="en-US" sz="2000" dirty="0" err="1" smtClean="0">
                <a:solidFill>
                  <a:srgbClr val="333399"/>
                </a:solidFill>
              </a:rPr>
              <a:t>Conclusie</a:t>
            </a:r>
            <a:r>
              <a:rPr lang="en-US" altLang="en-US" sz="2000" dirty="0" smtClean="0">
                <a:solidFill>
                  <a:srgbClr val="333399"/>
                </a:solidFill>
              </a:rPr>
              <a:t>: </a:t>
            </a:r>
            <a:br>
              <a:rPr lang="en-US" altLang="en-US" sz="2000" dirty="0" smtClean="0">
                <a:solidFill>
                  <a:srgbClr val="333399"/>
                </a:solidFill>
              </a:rPr>
            </a:br>
            <a:r>
              <a:rPr lang="en-US" altLang="en-US" sz="2000" dirty="0" err="1">
                <a:solidFill>
                  <a:srgbClr val="333399"/>
                </a:solidFill>
              </a:rPr>
              <a:t>K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ostenniveau</a:t>
            </a:r>
            <a:r>
              <a:rPr lang="en-US" altLang="en-US" sz="2000" dirty="0" smtClean="0">
                <a:solidFill>
                  <a:srgbClr val="333399"/>
                </a:solidFill>
              </a:rPr>
              <a:t> is in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lijn</a:t>
            </a:r>
            <a:r>
              <a:rPr lang="en-US" altLang="en-US" sz="2000" dirty="0" smtClean="0">
                <a:solidFill>
                  <a:srgbClr val="333399"/>
                </a:solidFill>
              </a:rPr>
              <a:t> met</a:t>
            </a:r>
            <a:r>
              <a:rPr lang="en-US" altLang="en-US" sz="2000" dirty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fondsen</a:t>
            </a:r>
            <a:r>
              <a:rPr lang="en-US" altLang="en-US" sz="2000" dirty="0" smtClean="0">
                <a:solidFill>
                  <a:srgbClr val="333399"/>
                </a:solidFill>
              </a:rPr>
              <a:t> van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vergelijkbare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omvang</a:t>
            </a:r>
            <a:r>
              <a:rPr lang="en-US" altLang="en-US" sz="2000" dirty="0" smtClean="0">
                <a:solidFill>
                  <a:srgbClr val="333399"/>
                </a:solidFill>
              </a:rPr>
              <a:t>. </a:t>
            </a:r>
            <a:r>
              <a:rPr lang="en-US" altLang="en-US" sz="2000" i="1" dirty="0" smtClean="0">
                <a:solidFill>
                  <a:srgbClr val="333399"/>
                </a:solidFill>
              </a:rPr>
              <a:t>(op basis van de </a:t>
            </a:r>
            <a:r>
              <a:rPr lang="en-US" altLang="en-US" sz="2000" i="1" dirty="0" err="1" smtClean="0">
                <a:solidFill>
                  <a:srgbClr val="333399"/>
                </a:solidFill>
              </a:rPr>
              <a:t>Kasbank</a:t>
            </a:r>
            <a:r>
              <a:rPr lang="en-US" altLang="en-US" sz="2000" i="1" dirty="0" smtClean="0">
                <a:solidFill>
                  <a:srgbClr val="333399"/>
                </a:solidFill>
              </a:rPr>
              <a:t> benchmark 2016)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990656" cy="4284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GB" altLang="en-US" i="1" dirty="0" smtClean="0"/>
          </a:p>
          <a:p>
            <a:pPr>
              <a:lnSpc>
                <a:spcPct val="90000"/>
              </a:lnSpc>
            </a:pPr>
            <a:r>
              <a:rPr lang="en-US" altLang="en-US" sz="2400" dirty="0" err="1">
                <a:solidFill>
                  <a:srgbClr val="333399"/>
                </a:solidFill>
              </a:rPr>
              <a:t>Aanpassingen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strategisch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beleggingsbeleid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als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gevolg</a:t>
            </a:r>
            <a:r>
              <a:rPr lang="en-US" altLang="en-US" sz="2400" dirty="0" smtClean="0">
                <a:solidFill>
                  <a:srgbClr val="333399"/>
                </a:solidFill>
              </a:rPr>
              <a:t> van de (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verplichte</a:t>
            </a:r>
            <a:r>
              <a:rPr lang="en-US" altLang="en-US" sz="2400" dirty="0" smtClean="0">
                <a:solidFill>
                  <a:srgbClr val="333399"/>
                </a:solidFill>
              </a:rPr>
              <a:t>) Asset Liability Management (ALM)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studie</a:t>
            </a:r>
            <a:r>
              <a:rPr lang="en-US" altLang="en-US" sz="2400" dirty="0" smtClean="0">
                <a:solidFill>
                  <a:srgbClr val="333399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333399"/>
                </a:solidFill>
              </a:rPr>
              <a:t>Meer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dynamisch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renteafdekkingsbeleid</a:t>
            </a:r>
            <a:r>
              <a:rPr lang="en-US" altLang="en-US" sz="2400" dirty="0" smtClean="0">
                <a:solidFill>
                  <a:srgbClr val="333399"/>
                </a:solidFill>
              </a:rPr>
              <a:t> (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afdekking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blijft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tussen</a:t>
            </a:r>
            <a:r>
              <a:rPr lang="en-US" altLang="en-US" sz="2400" dirty="0" smtClean="0">
                <a:solidFill>
                  <a:srgbClr val="333399"/>
                </a:solidFill>
              </a:rPr>
              <a:t> 50% en 80%).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Er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wordt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een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staffel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gebruikt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als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richtlijn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waarbij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niveau</a:t>
            </a:r>
            <a:r>
              <a:rPr lang="en-US" altLang="en-US" sz="2400" dirty="0" smtClean="0">
                <a:solidFill>
                  <a:srgbClr val="333399"/>
                </a:solidFill>
              </a:rPr>
              <a:t> van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afdekking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afhangt</a:t>
            </a:r>
            <a:r>
              <a:rPr lang="en-US" altLang="en-US" sz="2400" dirty="0" smtClean="0">
                <a:solidFill>
                  <a:srgbClr val="333399"/>
                </a:solidFill>
              </a:rPr>
              <a:t> van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marktrente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en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beleidsdekkingsgraad</a:t>
            </a:r>
            <a:r>
              <a:rPr lang="en-US" altLang="en-US" sz="2400" dirty="0" smtClean="0">
                <a:solidFill>
                  <a:srgbClr val="333399"/>
                </a:solidFill>
              </a:rPr>
              <a:t>. In 2017 is de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afdekking</a:t>
            </a:r>
            <a:r>
              <a:rPr lang="en-US" altLang="en-US" sz="2400" dirty="0" smtClean="0">
                <a:solidFill>
                  <a:srgbClr val="333399"/>
                </a:solidFill>
              </a:rPr>
              <a:t> in 2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stappen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verlaagd</a:t>
            </a:r>
            <a:r>
              <a:rPr lang="en-US" altLang="en-US" sz="2400" dirty="0" smtClean="0">
                <a:solidFill>
                  <a:srgbClr val="333399"/>
                </a:solidFill>
              </a:rPr>
              <a:t>: van 70%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naar</a:t>
            </a:r>
            <a:r>
              <a:rPr lang="en-US" altLang="en-US" sz="2400" dirty="0" smtClean="0">
                <a:solidFill>
                  <a:srgbClr val="333399"/>
                </a:solidFill>
              </a:rPr>
              <a:t> 65%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naar</a:t>
            </a:r>
            <a:r>
              <a:rPr lang="en-US" altLang="en-US" sz="2400" dirty="0" smtClean="0">
                <a:solidFill>
                  <a:srgbClr val="333399"/>
                </a:solidFill>
              </a:rPr>
              <a:t> 60%.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333399"/>
              </a:solidFill>
            </a:endParaRPr>
          </a:p>
        </p:txBody>
      </p:sp>
      <p:sp>
        <p:nvSpPr>
          <p:cNvPr id="43011" name="Rechthoek 1"/>
          <p:cNvSpPr>
            <a:spLocks noChangeArrowheads="1"/>
          </p:cNvSpPr>
          <p:nvPr/>
        </p:nvSpPr>
        <p:spPr bwMode="auto">
          <a:xfrm>
            <a:off x="1766190" y="476250"/>
            <a:ext cx="55290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en-US" sz="2800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/>
            <a:r>
              <a:rPr lang="en-GB" altLang="en-US" sz="2800" dirty="0" err="1" smtClean="0">
                <a:solidFill>
                  <a:srgbClr val="333399"/>
                </a:solidFill>
                <a:latin typeface="Arial" charset="0"/>
              </a:rPr>
              <a:t>Aanpassingen</a:t>
            </a:r>
            <a:r>
              <a:rPr lang="en-GB" altLang="en-US" sz="2800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altLang="en-US" sz="2800" dirty="0" err="1" smtClean="0">
                <a:solidFill>
                  <a:srgbClr val="333399"/>
                </a:solidFill>
                <a:latin typeface="Arial" charset="0"/>
              </a:rPr>
              <a:t>beleggingen</a:t>
            </a:r>
            <a:r>
              <a:rPr lang="en-GB" altLang="en-US" sz="2800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altLang="en-US" sz="2800" dirty="0">
                <a:solidFill>
                  <a:srgbClr val="333399"/>
                </a:solidFill>
                <a:latin typeface="Arial" charset="0"/>
              </a:rPr>
              <a:t>2017 </a:t>
            </a:r>
          </a:p>
        </p:txBody>
      </p:sp>
    </p:spTree>
    <p:extLst>
      <p:ext uri="{BB962C8B-B14F-4D97-AF65-F5344CB8AC3E}">
        <p14:creationId xmlns:p14="http://schemas.microsoft.com/office/powerpoint/2010/main" val="14352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>
                <a:solidFill>
                  <a:srgbClr val="000099"/>
                </a:solidFill>
              </a:rPr>
              <a:t>Missie, Visie en Strategie en Integraal Risicomanagement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nl-NL" sz="2400" dirty="0" smtClean="0">
                <a:solidFill>
                  <a:srgbClr val="000099"/>
                </a:solidFill>
              </a:rPr>
              <a:t>Om risico’s te kunnen identificeren zijn een afgestemde missie, visie en strategie nodig. Deze zijn in 2017 opnieuw vastgesteld en afgestemd met stakeholders.</a:t>
            </a:r>
          </a:p>
          <a:p>
            <a:endParaRPr lang="nl-NL" sz="2400" dirty="0" smtClean="0">
              <a:solidFill>
                <a:srgbClr val="000099"/>
              </a:solidFill>
            </a:endParaRPr>
          </a:p>
          <a:p>
            <a:endParaRPr lang="nl-NL" sz="2400" dirty="0">
              <a:solidFill>
                <a:srgbClr val="000099"/>
              </a:solidFill>
            </a:endParaRPr>
          </a:p>
          <a:p>
            <a:endParaRPr lang="nl-NL" sz="2400" dirty="0" smtClean="0">
              <a:solidFill>
                <a:srgbClr val="000099"/>
              </a:solidFill>
            </a:endParaRPr>
          </a:p>
          <a:p>
            <a:endParaRPr lang="nl-NL" sz="2400" dirty="0" smtClean="0">
              <a:solidFill>
                <a:srgbClr val="000099"/>
              </a:solidFill>
            </a:endParaRPr>
          </a:p>
          <a:p>
            <a:r>
              <a:rPr lang="nl-NL" sz="2400" dirty="0" smtClean="0">
                <a:solidFill>
                  <a:srgbClr val="000099"/>
                </a:solidFill>
              </a:rPr>
              <a:t>Gestart met opzet van integraal risico management.</a:t>
            </a:r>
          </a:p>
          <a:p>
            <a:endParaRPr lang="nl-NL" sz="1200" dirty="0">
              <a:solidFill>
                <a:srgbClr val="000099"/>
              </a:solidFill>
            </a:endParaRPr>
          </a:p>
          <a:p>
            <a:r>
              <a:rPr lang="nl-NL" sz="2400" dirty="0" smtClean="0">
                <a:solidFill>
                  <a:srgbClr val="000099"/>
                </a:solidFill>
              </a:rPr>
              <a:t>SPTN en zijn dienstverleners voldoen per 25 mei 2018 aan de Algemene Verordening Gegevensbescherming (AVG).</a:t>
            </a:r>
          </a:p>
          <a:p>
            <a:endParaRPr lang="nl-NL" dirty="0">
              <a:solidFill>
                <a:srgbClr val="000099"/>
              </a:solidFill>
            </a:endParaRPr>
          </a:p>
          <a:p>
            <a:endParaRPr lang="nl-NL" dirty="0">
              <a:solidFill>
                <a:srgbClr val="000099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41682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7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solidFill>
                  <a:srgbClr val="000099"/>
                </a:solidFill>
              </a:rPr>
              <a:t>P</a:t>
            </a:r>
            <a:r>
              <a:rPr lang="nl-NL" sz="3600" dirty="0" smtClean="0">
                <a:solidFill>
                  <a:srgbClr val="000099"/>
                </a:solidFill>
              </a:rPr>
              <a:t>ensioenadministratie</a:t>
            </a:r>
            <a:endParaRPr lang="nl-NL" sz="3600" dirty="0">
              <a:solidFill>
                <a:srgbClr val="00009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525963"/>
          </a:xfrm>
        </p:spPr>
        <p:txBody>
          <a:bodyPr/>
          <a:lstStyle/>
          <a:p>
            <a:r>
              <a:rPr lang="nl-NL" sz="2800" dirty="0" smtClean="0">
                <a:solidFill>
                  <a:srgbClr val="000099"/>
                </a:solidFill>
              </a:rPr>
              <a:t>Per 1 december 2017 heeft Aon Hewitt haar onderdeel pensioenadministratie verkocht aan RiskCo.</a:t>
            </a:r>
          </a:p>
          <a:p>
            <a:endParaRPr lang="nl-NL" sz="2800" dirty="0">
              <a:solidFill>
                <a:srgbClr val="000099"/>
              </a:solidFill>
            </a:endParaRPr>
          </a:p>
          <a:p>
            <a:r>
              <a:rPr lang="nl-NL" sz="2800" dirty="0" smtClean="0">
                <a:solidFill>
                  <a:srgbClr val="000099"/>
                </a:solidFill>
              </a:rPr>
              <a:t>Bestuur heeft daarop besloten om de markt voor dienstverleners pensioenadministratie te verkennen en heeft een tender in de markt uitgezet.</a:t>
            </a:r>
          </a:p>
          <a:p>
            <a:endParaRPr lang="nl-NL" sz="2800" dirty="0">
              <a:solidFill>
                <a:srgbClr val="000099"/>
              </a:solidFill>
            </a:endParaRPr>
          </a:p>
          <a:p>
            <a:r>
              <a:rPr lang="nl-NL" sz="2800" dirty="0" smtClean="0">
                <a:solidFill>
                  <a:srgbClr val="000099"/>
                </a:solidFill>
              </a:rPr>
              <a:t>Het tender proces loopt nog, keuze en eventuele overgang naar andere dienstverlener realiseren vóór 1 januari 2019.</a:t>
            </a:r>
          </a:p>
          <a:p>
            <a:endParaRPr lang="nl-NL" dirty="0">
              <a:solidFill>
                <a:srgbClr val="000099"/>
              </a:solidFill>
            </a:endParaRPr>
          </a:p>
          <a:p>
            <a:endParaRPr lang="nl-NL" dirty="0" smtClean="0">
              <a:solidFill>
                <a:srgbClr val="000099"/>
              </a:solidFill>
            </a:endParaRPr>
          </a:p>
          <a:p>
            <a:endParaRPr lang="nl-NL" dirty="0">
              <a:solidFill>
                <a:srgbClr val="000099"/>
              </a:solidFill>
            </a:endParaRPr>
          </a:p>
          <a:p>
            <a:endParaRPr lang="nl-NL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1844824"/>
            <a:ext cx="77724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GB" altLang="en-US" sz="4000" dirty="0" smtClean="0">
                <a:solidFill>
                  <a:srgbClr val="333399"/>
                </a:solidFill>
              </a:rPr>
              <a:t>Wat </a:t>
            </a:r>
            <a:r>
              <a:rPr lang="en-GB" altLang="en-US" sz="4000" dirty="0" err="1" smtClean="0">
                <a:solidFill>
                  <a:srgbClr val="333399"/>
                </a:solidFill>
              </a:rPr>
              <a:t>merk</a:t>
            </a:r>
            <a:r>
              <a:rPr lang="en-GB" altLang="en-US" sz="4000" dirty="0" smtClean="0">
                <a:solidFill>
                  <a:srgbClr val="333399"/>
                </a:solidFill>
              </a:rPr>
              <a:t> </a:t>
            </a:r>
            <a:r>
              <a:rPr lang="en-GB" altLang="en-US" sz="4000" dirty="0" err="1" smtClean="0">
                <a:solidFill>
                  <a:srgbClr val="333399"/>
                </a:solidFill>
              </a:rPr>
              <a:t>ik</a:t>
            </a:r>
            <a:r>
              <a:rPr lang="en-GB" altLang="en-US" sz="4000" dirty="0" smtClean="0">
                <a:solidFill>
                  <a:srgbClr val="333399"/>
                </a:solidFill>
              </a:rPr>
              <a:t> nu van het pensioenfonds?</a:t>
            </a:r>
            <a:br>
              <a:rPr lang="en-GB" altLang="en-US" sz="4000" dirty="0" smtClean="0">
                <a:solidFill>
                  <a:srgbClr val="333399"/>
                </a:solidFill>
              </a:rPr>
            </a:br>
            <a:endParaRPr lang="en-GB" altLang="en-US" sz="4000" dirty="0" smtClean="0">
              <a:solidFill>
                <a:srgbClr val="333399"/>
              </a:solidFill>
            </a:endParaRPr>
          </a:p>
          <a:p>
            <a:pPr algn="ctr">
              <a:buFontTx/>
              <a:buNone/>
            </a:pPr>
            <a:r>
              <a:rPr lang="en-GB" altLang="en-US" sz="2400" dirty="0" err="1" smtClean="0">
                <a:solidFill>
                  <a:srgbClr val="333399"/>
                </a:solidFill>
              </a:rPr>
              <a:t>Pensioenpremie</a:t>
            </a:r>
            <a:r>
              <a:rPr lang="en-GB" altLang="en-US" sz="2400" dirty="0" smtClean="0">
                <a:solidFill>
                  <a:srgbClr val="333399"/>
                </a:solidFill>
              </a:rPr>
              <a:t> en </a:t>
            </a:r>
            <a:r>
              <a:rPr lang="en-GB" altLang="en-US" sz="2400" dirty="0" err="1" smtClean="0">
                <a:solidFill>
                  <a:srgbClr val="333399"/>
                </a:solidFill>
              </a:rPr>
              <a:t>indexatie</a:t>
            </a:r>
            <a:r>
              <a:rPr lang="en-GB" altLang="en-US" sz="2400" dirty="0" smtClean="0">
                <a:solidFill>
                  <a:srgbClr val="333399"/>
                </a:solidFill>
              </a:rPr>
              <a:t> 2018</a:t>
            </a:r>
          </a:p>
          <a:p>
            <a:pPr algn="ctr">
              <a:buFontTx/>
              <a:buNone/>
            </a:pPr>
            <a:endParaRPr lang="en-GB" altLang="en-US" sz="4000" dirty="0" smtClean="0">
              <a:solidFill>
                <a:srgbClr val="333399"/>
              </a:solidFill>
            </a:endParaRPr>
          </a:p>
          <a:p>
            <a:pPr algn="ctr">
              <a:buFontTx/>
              <a:buNone/>
            </a:pPr>
            <a:endParaRPr lang="en-GB" altLang="en-US" sz="4000" dirty="0" smtClean="0">
              <a:solidFill>
                <a:srgbClr val="333399"/>
              </a:solidFill>
            </a:endParaRPr>
          </a:p>
          <a:p>
            <a:pPr algn="ctr">
              <a:buFontTx/>
              <a:buNone/>
            </a:pPr>
            <a:endParaRPr lang="en-GB" altLang="en-US" sz="4000" dirty="0" smtClean="0">
              <a:solidFill>
                <a:srgbClr val="333399"/>
              </a:solidFill>
            </a:endParaRPr>
          </a:p>
          <a:p>
            <a:pPr>
              <a:buFontTx/>
              <a:buNone/>
            </a:pPr>
            <a:endParaRPr lang="en-US" alt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8913"/>
            <a:ext cx="7772400" cy="136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333399"/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48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None/>
              <a:defRPr/>
            </a:pPr>
            <a:r>
              <a:rPr lang="en-US" altLang="en-US" sz="2000" dirty="0" smtClean="0"/>
              <a:t>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333399"/>
                </a:solidFill>
              </a:rPr>
              <a:t>Opening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 err="1" smtClean="0">
                <a:solidFill>
                  <a:srgbClr val="333399"/>
                </a:solidFill>
              </a:rPr>
              <a:t>Notulen</a:t>
            </a:r>
            <a:r>
              <a:rPr lang="en-US" altLang="en-US" sz="2000" dirty="0" smtClean="0">
                <a:solidFill>
                  <a:srgbClr val="333399"/>
                </a:solidFill>
              </a:rPr>
              <a:t> van de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deelnemersvergadering</a:t>
            </a:r>
            <a:r>
              <a:rPr lang="en-US" altLang="en-US" sz="2000" dirty="0" smtClean="0">
                <a:solidFill>
                  <a:srgbClr val="333399"/>
                </a:solidFill>
              </a:rPr>
              <a:t> van 23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juni</a:t>
            </a:r>
            <a:r>
              <a:rPr lang="en-US" altLang="en-US" sz="2000" dirty="0" smtClean="0">
                <a:solidFill>
                  <a:srgbClr val="333399"/>
                </a:solidFill>
              </a:rPr>
              <a:t> 2017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333399"/>
                </a:solidFill>
              </a:rPr>
              <a:t>Hoe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staat</a:t>
            </a:r>
            <a:r>
              <a:rPr lang="en-US" altLang="en-US" sz="2000" dirty="0" smtClean="0">
                <a:solidFill>
                  <a:srgbClr val="333399"/>
                </a:solidFill>
              </a:rPr>
              <a:t> het pensioenfonds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er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voor</a:t>
            </a:r>
            <a:r>
              <a:rPr lang="en-US" altLang="en-US" sz="2000" dirty="0" smtClean="0">
                <a:solidFill>
                  <a:srgbClr val="333399"/>
                </a:solidFill>
              </a:rPr>
              <a:t>?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 err="1">
                <a:solidFill>
                  <a:srgbClr val="333399"/>
                </a:solidFill>
              </a:rPr>
              <a:t>Rente</a:t>
            </a:r>
            <a:r>
              <a:rPr lang="en-US" altLang="en-US" sz="2000" dirty="0">
                <a:solidFill>
                  <a:srgbClr val="333399"/>
                </a:solidFill>
              </a:rPr>
              <a:t> </a:t>
            </a:r>
            <a:r>
              <a:rPr lang="en-US" altLang="en-US" sz="2000" dirty="0" err="1">
                <a:solidFill>
                  <a:srgbClr val="333399"/>
                </a:solidFill>
              </a:rPr>
              <a:t>afdekkings</a:t>
            </a:r>
            <a:r>
              <a:rPr lang="en-US" altLang="en-US" sz="2000" dirty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beleid</a:t>
            </a:r>
            <a:endParaRPr lang="en-US" altLang="en-US" sz="2000" dirty="0">
              <a:solidFill>
                <a:srgbClr val="333399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 err="1" smtClean="0">
                <a:solidFill>
                  <a:srgbClr val="333399"/>
                </a:solidFill>
              </a:rPr>
              <a:t>Missie</a:t>
            </a:r>
            <a:r>
              <a:rPr lang="en-US" altLang="en-US" sz="2000" dirty="0" smtClean="0">
                <a:solidFill>
                  <a:srgbClr val="333399"/>
                </a:solidFill>
              </a:rPr>
              <a:t>,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Visie</a:t>
            </a:r>
            <a:r>
              <a:rPr lang="en-US" altLang="en-US" sz="2000" dirty="0" smtClean="0">
                <a:solidFill>
                  <a:srgbClr val="333399"/>
                </a:solidFill>
              </a:rPr>
              <a:t>,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Strategie</a:t>
            </a:r>
            <a:r>
              <a:rPr lang="en-US" altLang="en-US" sz="2000" dirty="0" smtClean="0">
                <a:solidFill>
                  <a:srgbClr val="333399"/>
                </a:solidFill>
              </a:rPr>
              <a:t> en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Integraal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risico</a:t>
            </a:r>
            <a:r>
              <a:rPr lang="en-US" altLang="en-US" sz="2000" dirty="0" smtClean="0">
                <a:solidFill>
                  <a:srgbClr val="333399"/>
                </a:solidFill>
              </a:rPr>
              <a:t> management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 err="1" smtClean="0">
                <a:solidFill>
                  <a:srgbClr val="333399"/>
                </a:solidFill>
              </a:rPr>
              <a:t>Pensioenpremie</a:t>
            </a:r>
            <a:r>
              <a:rPr lang="en-US" altLang="en-US" sz="2000" dirty="0" smtClean="0">
                <a:solidFill>
                  <a:srgbClr val="333399"/>
                </a:solidFill>
              </a:rPr>
              <a:t> en </a:t>
            </a:r>
            <a:r>
              <a:rPr lang="en-US" altLang="en-US" sz="2000" dirty="0" err="1">
                <a:solidFill>
                  <a:srgbClr val="333399"/>
                </a:solidFill>
              </a:rPr>
              <a:t>i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ndexatie</a:t>
            </a:r>
            <a:r>
              <a:rPr lang="en-US" altLang="en-US" sz="2000" dirty="0" smtClean="0">
                <a:solidFill>
                  <a:srgbClr val="333399"/>
                </a:solidFill>
              </a:rPr>
              <a:t> 2018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 err="1">
                <a:solidFill>
                  <a:srgbClr val="333399"/>
                </a:solidFill>
              </a:rPr>
              <a:t>Wijzigingen</a:t>
            </a:r>
            <a:r>
              <a:rPr lang="en-US" altLang="en-US" sz="2000" dirty="0">
                <a:solidFill>
                  <a:srgbClr val="333399"/>
                </a:solidFill>
              </a:rPr>
              <a:t> per 1 </a:t>
            </a:r>
            <a:r>
              <a:rPr lang="en-US" altLang="en-US" sz="2000" dirty="0" err="1">
                <a:solidFill>
                  <a:srgbClr val="333399"/>
                </a:solidFill>
              </a:rPr>
              <a:t>januari</a:t>
            </a:r>
            <a:r>
              <a:rPr lang="en-US" altLang="en-US" sz="2000" dirty="0">
                <a:solidFill>
                  <a:srgbClr val="333399"/>
                </a:solidFill>
              </a:rPr>
              <a:t> </a:t>
            </a:r>
            <a:r>
              <a:rPr lang="en-US" altLang="en-US" sz="2000" dirty="0" smtClean="0">
                <a:solidFill>
                  <a:srgbClr val="333399"/>
                </a:solidFill>
              </a:rPr>
              <a:t>2018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 err="1" smtClean="0">
                <a:solidFill>
                  <a:srgbClr val="333399"/>
                </a:solidFill>
              </a:rPr>
              <a:t>Meebesturen</a:t>
            </a:r>
            <a:r>
              <a:rPr lang="en-US" altLang="en-US" sz="2000" dirty="0" smtClean="0">
                <a:solidFill>
                  <a:srgbClr val="333399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 err="1" smtClean="0">
                <a:solidFill>
                  <a:srgbClr val="333399"/>
                </a:solidFill>
              </a:rPr>
              <a:t>Verantwoordingsorgaan</a:t>
            </a:r>
            <a:endParaRPr lang="en-US" altLang="en-US" sz="2000" dirty="0" smtClean="0">
              <a:solidFill>
                <a:srgbClr val="333399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 err="1" smtClean="0">
                <a:solidFill>
                  <a:srgbClr val="333399"/>
                </a:solidFill>
              </a:rPr>
              <a:t>Rondvraag</a:t>
            </a:r>
            <a:endParaRPr lang="en-US" altLang="en-US" sz="2000" dirty="0" smtClean="0">
              <a:solidFill>
                <a:srgbClr val="333399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 err="1" smtClean="0">
                <a:solidFill>
                  <a:srgbClr val="333399"/>
                </a:solidFill>
              </a:rPr>
              <a:t>Sluiting</a:t>
            </a:r>
            <a:endParaRPr lang="en-US" altLang="en-US" sz="2000" dirty="0" smtClean="0">
              <a:solidFill>
                <a:srgbClr val="333399"/>
              </a:solidFill>
            </a:endParaRPr>
          </a:p>
          <a:p>
            <a:pPr marL="609600" indent="-609600">
              <a:buFontTx/>
              <a:buAutoNum type="arabicPeriod" startAt="3"/>
              <a:defRPr/>
            </a:pPr>
            <a:endParaRPr lang="en-US" altLang="en-US" sz="2000" dirty="0" smtClean="0">
              <a:solidFill>
                <a:srgbClr val="333399"/>
              </a:solidFill>
            </a:endParaRPr>
          </a:p>
          <a:p>
            <a:pPr marL="609600" indent="-609600">
              <a:buFontTx/>
              <a:buNone/>
              <a:defRPr/>
            </a:pPr>
            <a:endParaRPr lang="en-US" altLang="en-US" sz="2000" dirty="0" smtClean="0">
              <a:solidFill>
                <a:srgbClr val="333399"/>
              </a:solidFill>
            </a:endParaRPr>
          </a:p>
          <a:p>
            <a:pPr marL="609600" indent="-609600">
              <a:defRPr/>
            </a:pPr>
            <a:endParaRPr lang="en-US" altLang="en-US" sz="2000" dirty="0" smtClean="0">
              <a:solidFill>
                <a:srgbClr val="333399"/>
              </a:solidFill>
            </a:endParaRPr>
          </a:p>
          <a:p>
            <a:pPr marL="609600" indent="-609600">
              <a:buFontTx/>
              <a:buNone/>
              <a:defRPr/>
            </a:pPr>
            <a:endParaRPr lang="en-US" altLang="en-US" sz="2000" i="1" dirty="0" smtClean="0">
              <a:solidFill>
                <a:srgbClr val="333399"/>
              </a:solidFill>
            </a:endParaRPr>
          </a:p>
          <a:p>
            <a:pPr marL="609600" indent="-609600">
              <a:buFontTx/>
              <a:buNone/>
              <a:defRPr/>
            </a:pPr>
            <a:endParaRPr lang="en-US" altLang="en-US" sz="2000" dirty="0" smtClean="0">
              <a:solidFill>
                <a:srgbClr val="333399"/>
              </a:solidFill>
            </a:endParaRPr>
          </a:p>
          <a:p>
            <a:pPr marL="609600" indent="-609600">
              <a:buFontTx/>
              <a:buNone/>
              <a:defRPr/>
            </a:pPr>
            <a:endParaRPr lang="en-US" altLang="en-US" sz="20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err="1" smtClean="0">
                <a:solidFill>
                  <a:srgbClr val="333399"/>
                </a:solidFill>
              </a:rPr>
              <a:t>Premie</a:t>
            </a:r>
            <a:r>
              <a:rPr lang="en-GB" altLang="en-US" sz="3600" dirty="0" smtClean="0">
                <a:solidFill>
                  <a:srgbClr val="333399"/>
                </a:solidFill>
              </a:rPr>
              <a:t> 2018</a:t>
            </a:r>
            <a:r>
              <a:rPr lang="en-GB" altLang="en-US" sz="2800" dirty="0" smtClean="0">
                <a:solidFill>
                  <a:srgbClr val="333399"/>
                </a:solidFill>
              </a:rPr>
              <a:t/>
            </a:r>
            <a:br>
              <a:rPr lang="en-GB" altLang="en-US" sz="2800" dirty="0" smtClean="0">
                <a:solidFill>
                  <a:srgbClr val="333399"/>
                </a:solidFill>
              </a:rPr>
            </a:br>
            <a:r>
              <a:rPr lang="en-GB" altLang="en-US" sz="2800" dirty="0" smtClean="0">
                <a:solidFill>
                  <a:srgbClr val="333399"/>
                </a:solidFill>
              </a:rPr>
              <a:t> </a:t>
            </a:r>
            <a:endParaRPr lang="en-US" altLang="en-US" sz="2800" dirty="0" smtClean="0">
              <a:solidFill>
                <a:srgbClr val="333399"/>
              </a:solidFill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458200" cy="538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tabLst>
                <a:tab pos="2962275" algn="l"/>
              </a:tabLst>
            </a:pPr>
            <a:r>
              <a:rPr lang="en-GB" altLang="nl-NL" sz="2000" dirty="0" err="1" smtClean="0">
                <a:solidFill>
                  <a:srgbClr val="000099"/>
                </a:solidFill>
              </a:rPr>
              <a:t>Vaste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premie</a:t>
            </a:r>
            <a:r>
              <a:rPr lang="en-GB" altLang="nl-NL" sz="2000" dirty="0" smtClean="0">
                <a:solidFill>
                  <a:srgbClr val="000099"/>
                </a:solidFill>
              </a:rPr>
              <a:t> 2016-2020 	(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vastgesteld</a:t>
            </a:r>
            <a:r>
              <a:rPr lang="en-GB" altLang="nl-NL" sz="2000" dirty="0" smtClean="0">
                <a:solidFill>
                  <a:srgbClr val="000099"/>
                </a:solidFill>
              </a:rPr>
              <a:t> op 28,5%):	</a:t>
            </a:r>
            <a:br>
              <a:rPr lang="en-GB" altLang="nl-NL" sz="2000" dirty="0" smtClean="0">
                <a:solidFill>
                  <a:srgbClr val="000099"/>
                </a:solidFill>
              </a:rPr>
            </a:br>
            <a:r>
              <a:rPr lang="en-GB" altLang="nl-NL" sz="2000" dirty="0" smtClean="0">
                <a:solidFill>
                  <a:srgbClr val="000099"/>
                </a:solidFill>
              </a:rPr>
              <a:t/>
            </a:r>
            <a:br>
              <a:rPr lang="en-GB" altLang="nl-NL" sz="2000" dirty="0" smtClean="0">
                <a:solidFill>
                  <a:srgbClr val="000099"/>
                </a:solidFill>
              </a:rPr>
            </a:br>
            <a:r>
              <a:rPr lang="en-GB" altLang="nl-NL" sz="2000" dirty="0" err="1" smtClean="0">
                <a:solidFill>
                  <a:srgbClr val="000099"/>
                </a:solidFill>
              </a:rPr>
              <a:t>Aanpassing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pensioenregeling</a:t>
            </a:r>
            <a:r>
              <a:rPr lang="en-GB" altLang="nl-NL" sz="2000" dirty="0" smtClean="0">
                <a:solidFill>
                  <a:srgbClr val="000099"/>
                </a:solidFill>
              </a:rPr>
              <a:t>: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pensioenrichtleeftijd</a:t>
            </a:r>
            <a:r>
              <a:rPr lang="en-GB" altLang="nl-NL" sz="2000" dirty="0" smtClean="0">
                <a:solidFill>
                  <a:srgbClr val="000099"/>
                </a:solidFill>
              </a:rPr>
              <a:t> van 67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naar</a:t>
            </a:r>
            <a:r>
              <a:rPr lang="en-GB" altLang="nl-NL" sz="2000" dirty="0" smtClean="0">
                <a:solidFill>
                  <a:srgbClr val="000099"/>
                </a:solidFill>
              </a:rPr>
              <a:t> 68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jaar</a:t>
            </a:r>
            <a:r>
              <a:rPr lang="en-GB" altLang="nl-NL" sz="2000" dirty="0" smtClean="0">
                <a:solidFill>
                  <a:srgbClr val="000099"/>
                </a:solidFill>
              </a:rPr>
              <a:t> is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aanleiding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geweest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voor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een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aanpassing</a:t>
            </a:r>
            <a:r>
              <a:rPr lang="en-GB" altLang="nl-NL" sz="2000" dirty="0" smtClean="0">
                <a:solidFill>
                  <a:srgbClr val="000099"/>
                </a:solidFill>
              </a:rPr>
              <a:t> van de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premie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naar</a:t>
            </a:r>
            <a:r>
              <a:rPr lang="en-GB" altLang="nl-NL" sz="2000" dirty="0" smtClean="0">
                <a:solidFill>
                  <a:srgbClr val="000099"/>
                </a:solidFill>
              </a:rPr>
              <a:t> 27,1%.</a:t>
            </a:r>
            <a:br>
              <a:rPr lang="en-GB" altLang="nl-NL" sz="2000" dirty="0" smtClean="0">
                <a:solidFill>
                  <a:srgbClr val="000099"/>
                </a:solidFill>
              </a:rPr>
            </a:br>
            <a:r>
              <a:rPr lang="en-GB" altLang="nl-NL" sz="2000" i="1" dirty="0" smtClean="0">
                <a:solidFill>
                  <a:srgbClr val="000099"/>
                </a:solidFill>
              </a:rPr>
              <a:t>(</a:t>
            </a:r>
            <a:r>
              <a:rPr lang="en-GB" altLang="nl-NL" sz="2000" i="1" dirty="0" err="1" smtClean="0">
                <a:solidFill>
                  <a:srgbClr val="000099"/>
                </a:solidFill>
              </a:rPr>
              <a:t>verdeling</a:t>
            </a:r>
            <a:r>
              <a:rPr lang="en-GB" altLang="nl-NL" sz="2000" i="1" dirty="0" smtClean="0">
                <a:solidFill>
                  <a:srgbClr val="000099"/>
                </a:solidFill>
              </a:rPr>
              <a:t> 60% </a:t>
            </a:r>
            <a:r>
              <a:rPr lang="en-GB" altLang="nl-NL" sz="2000" i="1" dirty="0" err="1" smtClean="0">
                <a:solidFill>
                  <a:srgbClr val="000099"/>
                </a:solidFill>
              </a:rPr>
              <a:t>voor</a:t>
            </a:r>
            <a:r>
              <a:rPr lang="en-GB" altLang="nl-NL" sz="2000" i="1" dirty="0" smtClean="0">
                <a:solidFill>
                  <a:srgbClr val="000099"/>
                </a:solidFill>
              </a:rPr>
              <a:t> de </a:t>
            </a:r>
            <a:r>
              <a:rPr lang="en-GB" altLang="nl-NL" sz="2000" i="1" dirty="0" err="1" smtClean="0">
                <a:solidFill>
                  <a:srgbClr val="000099"/>
                </a:solidFill>
              </a:rPr>
              <a:t>werkgever</a:t>
            </a:r>
            <a:r>
              <a:rPr lang="en-GB" altLang="nl-NL" sz="2000" i="1" dirty="0" smtClean="0">
                <a:solidFill>
                  <a:srgbClr val="000099"/>
                </a:solidFill>
              </a:rPr>
              <a:t>, 40% </a:t>
            </a:r>
            <a:r>
              <a:rPr lang="en-GB" altLang="nl-NL" sz="2000" i="1" dirty="0" err="1" smtClean="0">
                <a:solidFill>
                  <a:srgbClr val="000099"/>
                </a:solidFill>
              </a:rPr>
              <a:t>voor</a:t>
            </a:r>
            <a:r>
              <a:rPr lang="en-GB" altLang="nl-NL" sz="2000" i="1" dirty="0" smtClean="0">
                <a:solidFill>
                  <a:srgbClr val="000099"/>
                </a:solidFill>
              </a:rPr>
              <a:t> de </a:t>
            </a:r>
            <a:r>
              <a:rPr lang="en-GB" altLang="nl-NL" sz="2000" i="1" dirty="0" err="1" smtClean="0">
                <a:solidFill>
                  <a:srgbClr val="000099"/>
                </a:solidFill>
              </a:rPr>
              <a:t>werknemer</a:t>
            </a:r>
            <a:r>
              <a:rPr lang="en-GB" altLang="nl-NL" sz="2000" i="1" dirty="0" smtClean="0">
                <a:solidFill>
                  <a:srgbClr val="000099"/>
                </a:solidFill>
              </a:rPr>
              <a:t>)</a:t>
            </a:r>
          </a:p>
          <a:p>
            <a:pPr marL="0" indent="0">
              <a:buNone/>
              <a:tabLst>
                <a:tab pos="2962275" algn="l"/>
              </a:tabLst>
            </a:pPr>
            <a:endParaRPr lang="en-GB" altLang="nl-NL" sz="2000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  <a:tabLst>
                <a:tab pos="2962275" algn="l"/>
              </a:tabLst>
            </a:pPr>
            <a:r>
              <a:rPr lang="en-GB" altLang="nl-NL" sz="2000" dirty="0" err="1" smtClean="0">
                <a:solidFill>
                  <a:srgbClr val="000099"/>
                </a:solidFill>
              </a:rPr>
              <a:t>Verschil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tussen</a:t>
            </a:r>
            <a:r>
              <a:rPr lang="en-GB" altLang="nl-NL" sz="2000" dirty="0" smtClean="0">
                <a:solidFill>
                  <a:srgbClr val="000099"/>
                </a:solidFill>
              </a:rPr>
              <a:t> de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kostendekkende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premie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en</a:t>
            </a:r>
            <a:r>
              <a:rPr lang="en-GB" altLang="nl-NL" sz="2000" dirty="0" smtClean="0">
                <a:solidFill>
                  <a:srgbClr val="000099"/>
                </a:solidFill>
              </a:rPr>
              <a:t> de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werkelijke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premie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wordt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toegevoegd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aan</a:t>
            </a:r>
            <a:r>
              <a:rPr lang="en-GB" altLang="nl-NL" sz="2000" dirty="0" smtClean="0">
                <a:solidFill>
                  <a:srgbClr val="000099"/>
                </a:solidFill>
              </a:rPr>
              <a:t> de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premie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egalisatie</a:t>
            </a:r>
            <a:r>
              <a:rPr lang="en-GB" altLang="nl-NL" sz="2000" dirty="0" smtClean="0">
                <a:solidFill>
                  <a:srgbClr val="000099"/>
                </a:solidFill>
              </a:rPr>
              <a:t> reserve (tot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maximaal</a:t>
            </a:r>
            <a:r>
              <a:rPr lang="en-GB" altLang="nl-NL" sz="2000" dirty="0" smtClean="0">
                <a:solidFill>
                  <a:srgbClr val="000099"/>
                </a:solidFill>
              </a:rPr>
              <a:t> € 5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mln</a:t>
            </a:r>
            <a:r>
              <a:rPr lang="en-GB" altLang="nl-NL" sz="2000" dirty="0" smtClean="0">
                <a:solidFill>
                  <a:srgbClr val="000099"/>
                </a:solidFill>
              </a:rPr>
              <a:t>). </a:t>
            </a:r>
            <a:br>
              <a:rPr lang="en-GB" altLang="nl-NL" sz="2000" dirty="0" smtClean="0">
                <a:solidFill>
                  <a:srgbClr val="000099"/>
                </a:solidFill>
              </a:rPr>
            </a:br>
            <a:r>
              <a:rPr lang="en-GB" altLang="nl-NL" sz="2000" dirty="0" err="1" smtClean="0">
                <a:solidFill>
                  <a:srgbClr val="000099"/>
                </a:solidFill>
              </a:rPr>
              <a:t>Premie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egalisatie</a:t>
            </a:r>
            <a:r>
              <a:rPr lang="en-GB" altLang="nl-NL" sz="2000" dirty="0" smtClean="0">
                <a:solidFill>
                  <a:srgbClr val="000099"/>
                </a:solidFill>
              </a:rPr>
              <a:t> reserve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bedraagt</a:t>
            </a:r>
            <a:r>
              <a:rPr lang="en-GB" altLang="nl-NL" sz="2000" dirty="0" smtClean="0">
                <a:solidFill>
                  <a:srgbClr val="000099"/>
                </a:solidFill>
              </a:rPr>
              <a:t> per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eind</a:t>
            </a:r>
            <a:r>
              <a:rPr lang="en-GB" altLang="nl-NL" sz="2000" dirty="0" smtClean="0">
                <a:solidFill>
                  <a:srgbClr val="000099"/>
                </a:solidFill>
              </a:rPr>
              <a:t> 2017 de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maximale</a:t>
            </a:r>
            <a:r>
              <a:rPr lang="en-GB" altLang="nl-NL" sz="2000" dirty="0" smtClean="0">
                <a:solidFill>
                  <a:srgbClr val="000099"/>
                </a:solidFill>
              </a:rPr>
              <a:t> € 5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mln</a:t>
            </a:r>
            <a:r>
              <a:rPr lang="en-GB" altLang="nl-NL" sz="2000" dirty="0" smtClean="0">
                <a:solidFill>
                  <a:srgbClr val="000099"/>
                </a:solidFill>
              </a:rPr>
              <a:t>. </a:t>
            </a:r>
            <a:br>
              <a:rPr lang="en-GB" altLang="nl-NL" sz="2000" dirty="0" smtClean="0">
                <a:solidFill>
                  <a:srgbClr val="000099"/>
                </a:solidFill>
              </a:rPr>
            </a:br>
            <a:r>
              <a:rPr lang="en-GB" altLang="nl-NL" sz="2000" dirty="0" err="1" smtClean="0">
                <a:solidFill>
                  <a:srgbClr val="000099"/>
                </a:solidFill>
              </a:rPr>
              <a:t>Een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eventueel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overschot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gaat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naar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algemene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middelen</a:t>
            </a:r>
            <a:r>
              <a:rPr lang="en-GB" altLang="nl-NL" sz="2000" dirty="0" smtClean="0">
                <a:solidFill>
                  <a:srgbClr val="000099"/>
                </a:solidFill>
              </a:rPr>
              <a:t>,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zoals</a:t>
            </a:r>
            <a:r>
              <a:rPr lang="en-GB" altLang="nl-NL" sz="2000" dirty="0" smtClean="0">
                <a:solidFill>
                  <a:srgbClr val="000099"/>
                </a:solidFill>
              </a:rPr>
              <a:t> reeds in 2017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heeft</a:t>
            </a:r>
            <a:r>
              <a:rPr lang="en-GB" altLang="nl-NL" sz="2000" dirty="0" smtClean="0">
                <a:solidFill>
                  <a:srgbClr val="000099"/>
                </a:solidFill>
              </a:rPr>
              <a:t> </a:t>
            </a:r>
            <a:r>
              <a:rPr lang="en-GB" altLang="nl-NL" sz="2000" dirty="0" err="1" smtClean="0">
                <a:solidFill>
                  <a:srgbClr val="000099"/>
                </a:solidFill>
              </a:rPr>
              <a:t>plaatsgevonden</a:t>
            </a:r>
            <a:r>
              <a:rPr lang="en-GB" altLang="nl-NL" sz="2000" dirty="0" smtClean="0">
                <a:solidFill>
                  <a:srgbClr val="000099"/>
                </a:solidFill>
              </a:rPr>
              <a:t>.</a:t>
            </a:r>
          </a:p>
          <a:p>
            <a:pPr>
              <a:buFontTx/>
              <a:buChar char="-"/>
              <a:tabLst>
                <a:tab pos="2962275" algn="l"/>
              </a:tabLst>
            </a:pPr>
            <a:endParaRPr lang="en-GB" altLang="nl-NL" sz="2000" dirty="0">
              <a:solidFill>
                <a:srgbClr val="000099"/>
              </a:solidFill>
            </a:endParaRPr>
          </a:p>
          <a:p>
            <a:pPr>
              <a:buFontTx/>
              <a:buChar char="-"/>
              <a:tabLst>
                <a:tab pos="2962275" algn="l"/>
              </a:tabLst>
            </a:pPr>
            <a:endParaRPr lang="en-GB" altLang="nl-NL" sz="2000" dirty="0" smtClean="0">
              <a:solidFill>
                <a:srgbClr val="333399"/>
              </a:solidFill>
            </a:endParaRPr>
          </a:p>
          <a:p>
            <a:pPr>
              <a:tabLst>
                <a:tab pos="2962275" algn="l"/>
              </a:tabLst>
            </a:pPr>
            <a:endParaRPr lang="en-GB" altLang="nl-NL" sz="2000" dirty="0" smtClean="0">
              <a:solidFill>
                <a:srgbClr val="333399"/>
              </a:solidFill>
            </a:endParaRPr>
          </a:p>
          <a:p>
            <a:pPr>
              <a:tabLst>
                <a:tab pos="2962275" algn="l"/>
              </a:tabLst>
            </a:pPr>
            <a:endParaRPr lang="en-GB" altLang="nl-NL" sz="24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err="1" smtClean="0">
                <a:solidFill>
                  <a:srgbClr val="333399"/>
                </a:solidFill>
              </a:rPr>
              <a:t>Indexatie</a:t>
            </a:r>
            <a:r>
              <a:rPr lang="en-US" altLang="en-US" sz="3200" dirty="0" smtClean="0">
                <a:solidFill>
                  <a:srgbClr val="333399"/>
                </a:solidFill>
              </a:rPr>
              <a:t> 2018</a:t>
            </a:r>
            <a:endParaRPr lang="nl-NL" altLang="en-US" sz="3200" dirty="0" smtClean="0">
              <a:solidFill>
                <a:srgbClr val="3333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541338" y="981075"/>
            <a:ext cx="9290051" cy="4895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  <a:defRPr/>
            </a:pPr>
            <a:endParaRPr lang="en-US" altLang="en-US" sz="1600" dirty="0" smtClean="0">
              <a:solidFill>
                <a:srgbClr val="333399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altLang="en-US" sz="1800" dirty="0" smtClean="0">
              <a:solidFill>
                <a:srgbClr val="333399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altLang="en-US" sz="1800" dirty="0">
              <a:solidFill>
                <a:srgbClr val="333399"/>
              </a:solidFill>
            </a:endParaRPr>
          </a:p>
          <a:p>
            <a:pPr marL="914400" lvl="2" indent="0">
              <a:buFontTx/>
              <a:buNone/>
              <a:defRPr/>
            </a:pPr>
            <a:r>
              <a:rPr lang="en-US" altLang="en-US" sz="2000" dirty="0" smtClean="0">
                <a:solidFill>
                  <a:srgbClr val="333399"/>
                </a:solidFill>
              </a:rPr>
              <a:t>In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december</a:t>
            </a:r>
            <a:r>
              <a:rPr lang="en-US" altLang="en-US" sz="2000" dirty="0" smtClean="0">
                <a:solidFill>
                  <a:srgbClr val="333399"/>
                </a:solidFill>
              </a:rPr>
              <a:t> 2017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heeft</a:t>
            </a:r>
            <a:r>
              <a:rPr lang="en-US" altLang="en-US" sz="2000" dirty="0" smtClean="0">
                <a:solidFill>
                  <a:srgbClr val="333399"/>
                </a:solidFill>
              </a:rPr>
              <a:t> het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bestuur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besloten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gedeeltelijke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indexatie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te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verlenen</a:t>
            </a:r>
            <a:r>
              <a:rPr lang="en-US" altLang="en-US" sz="2000" dirty="0" smtClean="0">
                <a:solidFill>
                  <a:srgbClr val="333399"/>
                </a:solidFill>
              </a:rPr>
              <a:t> per 1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januari</a:t>
            </a:r>
            <a:r>
              <a:rPr lang="en-US" altLang="en-US" sz="2000" dirty="0" smtClean="0">
                <a:solidFill>
                  <a:srgbClr val="333399"/>
                </a:solidFill>
              </a:rPr>
              <a:t> 2018</a:t>
            </a:r>
            <a:r>
              <a:rPr lang="en-US" altLang="en-US" sz="2000" dirty="0">
                <a:solidFill>
                  <a:schemeClr val="accent6"/>
                </a:solidFill>
              </a:rPr>
              <a:t>:</a:t>
            </a:r>
            <a:r>
              <a:rPr lang="en-US" altLang="en-US" sz="2000" dirty="0" smtClean="0">
                <a:solidFill>
                  <a:srgbClr val="333399"/>
                </a:solidFill>
              </a:rPr>
              <a:t/>
            </a:r>
            <a:br>
              <a:rPr lang="en-US" altLang="en-US" sz="2000" dirty="0" smtClean="0">
                <a:solidFill>
                  <a:srgbClr val="333399"/>
                </a:solidFill>
              </a:rPr>
            </a:br>
            <a:endParaRPr lang="en-US" altLang="en-US" sz="2000" dirty="0" smtClean="0">
              <a:solidFill>
                <a:srgbClr val="333399"/>
              </a:solidFill>
            </a:endParaRPr>
          </a:p>
          <a:p>
            <a:pPr lvl="2">
              <a:defRPr/>
            </a:pPr>
            <a:r>
              <a:rPr lang="en-US" altLang="en-US" sz="2000" dirty="0">
                <a:solidFill>
                  <a:srgbClr val="333399"/>
                </a:solidFill>
              </a:rPr>
              <a:t>Op basis </a:t>
            </a:r>
            <a:r>
              <a:rPr lang="en-US" altLang="en-US" sz="2000" dirty="0" smtClean="0">
                <a:solidFill>
                  <a:srgbClr val="333399"/>
                </a:solidFill>
              </a:rPr>
              <a:t>van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wetgeving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kan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>
                <a:solidFill>
                  <a:srgbClr val="333399"/>
                </a:solidFill>
              </a:rPr>
              <a:t>er</a:t>
            </a:r>
            <a:r>
              <a:rPr lang="en-US" altLang="en-US" sz="2000" dirty="0">
                <a:solidFill>
                  <a:srgbClr val="333399"/>
                </a:solidFill>
              </a:rPr>
              <a:t> </a:t>
            </a:r>
            <a:r>
              <a:rPr lang="en-US" altLang="en-US" sz="2000" dirty="0" err="1">
                <a:solidFill>
                  <a:srgbClr val="333399"/>
                </a:solidFill>
              </a:rPr>
              <a:t>indexatie</a:t>
            </a:r>
            <a:r>
              <a:rPr lang="en-US" altLang="en-US" sz="2000" dirty="0">
                <a:solidFill>
                  <a:srgbClr val="333399"/>
                </a:solidFill>
              </a:rPr>
              <a:t> </a:t>
            </a:r>
            <a:r>
              <a:rPr lang="en-US" altLang="en-US" sz="2000" dirty="0" err="1">
                <a:solidFill>
                  <a:srgbClr val="333399"/>
                </a:solidFill>
              </a:rPr>
              <a:t>verleend</a:t>
            </a:r>
            <a:r>
              <a:rPr lang="en-US" altLang="en-US" sz="2000" dirty="0">
                <a:solidFill>
                  <a:srgbClr val="333399"/>
                </a:solidFill>
              </a:rPr>
              <a:t> </a:t>
            </a:r>
            <a:r>
              <a:rPr lang="en-US" altLang="en-US" sz="2000" dirty="0" err="1">
                <a:solidFill>
                  <a:srgbClr val="333399"/>
                </a:solidFill>
              </a:rPr>
              <a:t>worden</a:t>
            </a:r>
            <a:r>
              <a:rPr lang="en-US" altLang="en-US" sz="2000" dirty="0">
                <a:solidFill>
                  <a:srgbClr val="333399"/>
                </a:solidFill>
              </a:rPr>
              <a:t> </a:t>
            </a:r>
            <a:r>
              <a:rPr lang="en-US" altLang="en-US" sz="2000" dirty="0" err="1">
                <a:solidFill>
                  <a:srgbClr val="333399"/>
                </a:solidFill>
              </a:rPr>
              <a:t>bij</a:t>
            </a:r>
            <a:r>
              <a:rPr lang="en-US" altLang="en-US" sz="2000" dirty="0">
                <a:solidFill>
                  <a:srgbClr val="333399"/>
                </a:solidFill>
              </a:rPr>
              <a:t> </a:t>
            </a:r>
            <a:r>
              <a:rPr lang="en-US" altLang="en-US" sz="2000" dirty="0" err="1">
                <a:solidFill>
                  <a:srgbClr val="333399"/>
                </a:solidFill>
              </a:rPr>
              <a:t>een</a:t>
            </a:r>
            <a:r>
              <a:rPr lang="en-US" altLang="en-US" sz="2000" dirty="0">
                <a:solidFill>
                  <a:srgbClr val="333399"/>
                </a:solidFill>
              </a:rPr>
              <a:t> beleidsdekkingsgraad </a:t>
            </a:r>
            <a:r>
              <a:rPr lang="en-US" altLang="en-US" sz="2000" b="1" dirty="0">
                <a:solidFill>
                  <a:srgbClr val="333399"/>
                </a:solidFill>
              </a:rPr>
              <a:t>&gt; 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110%</a:t>
            </a:r>
            <a:r>
              <a:rPr lang="en-US" altLang="en-US" sz="2000" dirty="0">
                <a:solidFill>
                  <a:srgbClr val="333399"/>
                </a:solidFill>
              </a:rPr>
              <a:t>.</a:t>
            </a:r>
            <a:endParaRPr lang="en-US" altLang="en-US" sz="2000" b="1" dirty="0" smtClean="0">
              <a:solidFill>
                <a:srgbClr val="333399"/>
              </a:solidFill>
            </a:endParaRPr>
          </a:p>
          <a:p>
            <a:pPr lvl="2">
              <a:defRPr/>
            </a:pPr>
            <a:r>
              <a:rPr lang="en-US" altLang="en-US" sz="2000" dirty="0" smtClean="0">
                <a:solidFill>
                  <a:srgbClr val="333399"/>
                </a:solidFill>
              </a:rPr>
              <a:t>De beleidsdekkingsgraad per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eind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december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werd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ingeschat</a:t>
            </a:r>
            <a:r>
              <a:rPr lang="en-US" altLang="en-US" sz="2000" dirty="0" smtClean="0">
                <a:solidFill>
                  <a:srgbClr val="333399"/>
                </a:solidFill>
              </a:rPr>
              <a:t> op 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111,4%</a:t>
            </a:r>
            <a:r>
              <a:rPr lang="en-US" altLang="en-US" sz="2000" dirty="0">
                <a:solidFill>
                  <a:srgbClr val="333399"/>
                </a:solidFill>
              </a:rPr>
              <a:t>.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</a:p>
          <a:p>
            <a:pPr lvl="2">
              <a:defRPr/>
            </a:pPr>
            <a:r>
              <a:rPr lang="en-US" altLang="en-US" sz="2000" dirty="0" err="1" smtClean="0">
                <a:solidFill>
                  <a:srgbClr val="333399"/>
                </a:solidFill>
              </a:rPr>
              <a:t>Volledige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>
                <a:solidFill>
                  <a:srgbClr val="333399"/>
                </a:solidFill>
              </a:rPr>
              <a:t>indexatie</a:t>
            </a:r>
            <a:r>
              <a:rPr lang="en-US" altLang="en-US" sz="2000" dirty="0">
                <a:solidFill>
                  <a:srgbClr val="333399"/>
                </a:solidFill>
              </a:rPr>
              <a:t> (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prijsindex</a:t>
            </a:r>
            <a:r>
              <a:rPr lang="en-US" altLang="en-US" sz="2000" dirty="0" smtClean="0">
                <a:solidFill>
                  <a:srgbClr val="333399"/>
                </a:solidFill>
              </a:rPr>
              <a:t>, CPI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afgeleid</a:t>
            </a:r>
            <a:r>
              <a:rPr lang="en-US" altLang="en-US" sz="2000" dirty="0" smtClean="0">
                <a:solidFill>
                  <a:srgbClr val="333399"/>
                </a:solidFill>
              </a:rPr>
              <a:t>) </a:t>
            </a:r>
            <a:r>
              <a:rPr lang="en-US" altLang="en-US" sz="2000" dirty="0" err="1">
                <a:solidFill>
                  <a:srgbClr val="333399"/>
                </a:solidFill>
              </a:rPr>
              <a:t>zou</a:t>
            </a:r>
            <a:r>
              <a:rPr lang="en-US" altLang="en-US" sz="2000" dirty="0">
                <a:solidFill>
                  <a:srgbClr val="333399"/>
                </a:solidFill>
              </a:rPr>
              <a:t> per 1 </a:t>
            </a:r>
            <a:r>
              <a:rPr lang="en-US" altLang="en-US" sz="2000" dirty="0" err="1">
                <a:solidFill>
                  <a:srgbClr val="333399"/>
                </a:solidFill>
              </a:rPr>
              <a:t>januari</a:t>
            </a:r>
            <a:r>
              <a:rPr lang="en-US" altLang="en-US" sz="2000" dirty="0">
                <a:solidFill>
                  <a:srgbClr val="333399"/>
                </a:solidFill>
              </a:rPr>
              <a:t> </a:t>
            </a:r>
            <a:r>
              <a:rPr lang="en-US" altLang="en-US" sz="2000" dirty="0" smtClean="0">
                <a:solidFill>
                  <a:srgbClr val="333399"/>
                </a:solidFill>
              </a:rPr>
              <a:t>2018 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1,36%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bedragen</a:t>
            </a:r>
            <a:r>
              <a:rPr lang="en-US" altLang="en-US" sz="2000" dirty="0">
                <a:solidFill>
                  <a:srgbClr val="333399"/>
                </a:solidFill>
              </a:rPr>
              <a:t>.</a:t>
            </a:r>
            <a:endParaRPr lang="en-US" altLang="en-US" sz="2000" dirty="0" smtClean="0">
              <a:solidFill>
                <a:srgbClr val="333399"/>
              </a:solidFill>
            </a:endParaRPr>
          </a:p>
          <a:p>
            <a:pPr lvl="2">
              <a:defRPr/>
            </a:pPr>
            <a:r>
              <a:rPr lang="en-US" altLang="en-US" sz="2000" dirty="0" smtClean="0">
                <a:solidFill>
                  <a:srgbClr val="333399"/>
                </a:solidFill>
              </a:rPr>
              <a:t>De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toegekende</a:t>
            </a:r>
            <a:r>
              <a:rPr lang="en-US" altLang="en-US" sz="2000" dirty="0" smtClean="0">
                <a:solidFill>
                  <a:srgbClr val="333399"/>
                </a:solidFill>
              </a:rPr>
              <a:t>,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gedeeltelijke</a:t>
            </a:r>
            <a:r>
              <a:rPr lang="en-US" altLang="en-US" sz="2000" dirty="0" smtClean="0">
                <a:solidFill>
                  <a:srgbClr val="333399"/>
                </a:solidFill>
              </a:rPr>
              <a:t>,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indexatie</a:t>
            </a:r>
            <a:r>
              <a:rPr lang="en-US" altLang="en-US" sz="2000" dirty="0" smtClean="0">
                <a:solidFill>
                  <a:srgbClr val="333399"/>
                </a:solidFill>
              </a:rPr>
              <a:t> is 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0,14%</a:t>
            </a:r>
            <a:r>
              <a:rPr lang="en-US" altLang="en-US" sz="2000" dirty="0" smtClean="0">
                <a:solidFill>
                  <a:srgbClr val="333399"/>
                </a:solidFill>
              </a:rPr>
              <a:t>.</a:t>
            </a:r>
          </a:p>
          <a:p>
            <a:pPr lvl="2">
              <a:defRPr/>
            </a:pPr>
            <a:endParaRPr lang="en-US" altLang="en-US" sz="2000" dirty="0">
              <a:solidFill>
                <a:srgbClr val="333399"/>
              </a:solidFill>
            </a:endParaRPr>
          </a:p>
          <a:p>
            <a:pPr marL="914400" lvl="2" indent="0">
              <a:buNone/>
              <a:defRPr/>
            </a:pPr>
            <a:r>
              <a:rPr lang="en-US" altLang="en-US" sz="2000" dirty="0" err="1" smtClean="0">
                <a:solidFill>
                  <a:srgbClr val="333399"/>
                </a:solidFill>
              </a:rPr>
              <a:t>Hiermee</a:t>
            </a:r>
            <a:r>
              <a:rPr lang="en-US" altLang="en-US" sz="2000" dirty="0" smtClean="0">
                <a:solidFill>
                  <a:srgbClr val="333399"/>
                </a:solidFill>
              </a:rPr>
              <a:t> is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een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trendbreuk</a:t>
            </a:r>
            <a:r>
              <a:rPr lang="en-US" altLang="en-US" sz="2000" dirty="0" smtClean="0">
                <a:solidFill>
                  <a:srgbClr val="333399"/>
                </a:solidFill>
              </a:rPr>
              <a:t> ten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opzichte</a:t>
            </a:r>
            <a:r>
              <a:rPr lang="en-US" altLang="en-US" sz="2000" dirty="0" smtClean="0">
                <a:solidFill>
                  <a:srgbClr val="333399"/>
                </a:solidFill>
              </a:rPr>
              <a:t> van de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afgelopen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jaren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gerealiseerd</a:t>
            </a:r>
            <a:r>
              <a:rPr lang="en-US" altLang="en-US" sz="2000" dirty="0" smtClean="0">
                <a:solidFill>
                  <a:srgbClr val="333399"/>
                </a:solidFill>
              </a:rPr>
              <a:t>! </a:t>
            </a:r>
          </a:p>
          <a:p>
            <a:pPr marL="914400" lvl="2" indent="0">
              <a:buFontTx/>
              <a:buNone/>
              <a:defRPr/>
            </a:pPr>
            <a:r>
              <a:rPr lang="en-US" altLang="en-US" sz="2000" dirty="0" smtClean="0">
                <a:solidFill>
                  <a:srgbClr val="333399"/>
                </a:solidFill>
              </a:rPr>
              <a:t/>
            </a:r>
            <a:br>
              <a:rPr lang="en-US" altLang="en-US" sz="2000" dirty="0" smtClean="0">
                <a:solidFill>
                  <a:srgbClr val="333399"/>
                </a:solidFill>
              </a:rPr>
            </a:br>
            <a:endParaRPr lang="en-US" altLang="en-US" sz="20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08275"/>
            <a:ext cx="77724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defRPr/>
            </a:pPr>
            <a:r>
              <a:rPr lang="en-US" altLang="en-US" sz="3200" dirty="0" err="1" smtClean="0">
                <a:solidFill>
                  <a:srgbClr val="333399"/>
                </a:solidFill>
              </a:rPr>
              <a:t>Wijzigingen</a:t>
            </a:r>
            <a:r>
              <a:rPr lang="en-US" altLang="en-US" sz="3200" dirty="0" smtClean="0">
                <a:solidFill>
                  <a:srgbClr val="333399"/>
                </a:solidFill>
              </a:rPr>
              <a:t> per 1 </a:t>
            </a:r>
            <a:r>
              <a:rPr lang="en-US" altLang="en-US" sz="3200" dirty="0" err="1" smtClean="0">
                <a:solidFill>
                  <a:srgbClr val="333399"/>
                </a:solidFill>
              </a:rPr>
              <a:t>januari</a:t>
            </a:r>
            <a:r>
              <a:rPr lang="en-US" altLang="en-US" sz="3200" dirty="0" smtClean="0">
                <a:solidFill>
                  <a:srgbClr val="333399"/>
                </a:solidFill>
              </a:rPr>
              <a:t> 2018 </a:t>
            </a:r>
            <a:endParaRPr lang="en-US" altLang="en-US" sz="3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err="1" smtClean="0">
                <a:solidFill>
                  <a:srgbClr val="333399"/>
                </a:solidFill>
              </a:rPr>
              <a:t>Pensioenreglement</a:t>
            </a:r>
            <a:r>
              <a:rPr lang="en-GB" altLang="en-US" sz="3600" dirty="0" smtClean="0">
                <a:solidFill>
                  <a:srgbClr val="333399"/>
                </a:solidFill>
              </a:rPr>
              <a:t> </a:t>
            </a:r>
            <a:r>
              <a:rPr lang="en-GB" altLang="en-US" sz="3600" dirty="0" err="1" smtClean="0">
                <a:solidFill>
                  <a:srgbClr val="333399"/>
                </a:solidFill>
              </a:rPr>
              <a:t>wijziging</a:t>
            </a:r>
            <a:r>
              <a:rPr lang="en-GB" altLang="en-US" sz="3600" dirty="0" smtClean="0">
                <a:solidFill>
                  <a:srgbClr val="333399"/>
                </a:solidFill>
              </a:rPr>
              <a:t> 2018</a:t>
            </a:r>
            <a:r>
              <a:rPr lang="en-GB" altLang="en-US" sz="2800" dirty="0" smtClean="0">
                <a:solidFill>
                  <a:srgbClr val="333399"/>
                </a:solidFill>
              </a:rPr>
              <a:t/>
            </a:r>
            <a:br>
              <a:rPr lang="en-GB" altLang="en-US" sz="2800" dirty="0" smtClean="0">
                <a:solidFill>
                  <a:srgbClr val="333399"/>
                </a:solidFill>
              </a:rPr>
            </a:br>
            <a:r>
              <a:rPr lang="en-GB" altLang="en-US" sz="2800" dirty="0" smtClean="0">
                <a:solidFill>
                  <a:srgbClr val="333399"/>
                </a:solidFill>
              </a:rPr>
              <a:t> </a:t>
            </a:r>
            <a:endParaRPr lang="en-US" altLang="en-US" sz="2800" dirty="0" smtClean="0">
              <a:solidFill>
                <a:srgbClr val="333399"/>
              </a:solidFill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458200" cy="538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tabLst>
                <a:tab pos="2962275" algn="l"/>
              </a:tabLst>
            </a:pPr>
            <a:r>
              <a:rPr lang="nl-NL" altLang="nl-NL" sz="2000" dirty="0" smtClean="0">
                <a:solidFill>
                  <a:srgbClr val="000099"/>
                </a:solidFill>
              </a:rPr>
              <a:t>Wettelijke aanpassing van de pensioenrichtleeftijd naar 68 jaar</a:t>
            </a:r>
            <a:br>
              <a:rPr lang="nl-NL" altLang="nl-NL" sz="2000" dirty="0" smtClean="0">
                <a:solidFill>
                  <a:srgbClr val="000099"/>
                </a:solidFill>
              </a:rPr>
            </a:br>
            <a:r>
              <a:rPr lang="nl-NL" altLang="nl-NL" sz="2000" dirty="0" smtClean="0">
                <a:solidFill>
                  <a:srgbClr val="000099"/>
                </a:solidFill>
              </a:rPr>
              <a:t>(pensioendatum is vrij te kiezen, tussen 55 jaar en 5 jaar na de AOW datum).</a:t>
            </a:r>
          </a:p>
          <a:p>
            <a:pPr>
              <a:buFontTx/>
              <a:buChar char="-"/>
              <a:tabLst>
                <a:tab pos="2962275" algn="l"/>
              </a:tabLst>
            </a:pPr>
            <a:endParaRPr lang="nl-NL" altLang="nl-NL" sz="2000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  <a:tabLst>
                <a:tab pos="2962275" algn="l"/>
              </a:tabLst>
            </a:pPr>
            <a:r>
              <a:rPr lang="nl-NL" altLang="nl-NL" sz="2000" dirty="0" smtClean="0">
                <a:solidFill>
                  <a:srgbClr val="000099"/>
                </a:solidFill>
              </a:rPr>
              <a:t>Opgebouwd ouderdomspensioen  omgezet naar 68 jaar (rechten zijn actuarieel neutraal verhoogd met 6,3%).</a:t>
            </a:r>
          </a:p>
          <a:p>
            <a:pPr marL="0" indent="0">
              <a:buNone/>
              <a:tabLst>
                <a:tab pos="2962275" algn="l"/>
              </a:tabLst>
            </a:pPr>
            <a:endParaRPr lang="nl-NL" altLang="nl-NL" sz="2000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  <a:tabLst>
                <a:tab pos="2962275" algn="l"/>
              </a:tabLst>
            </a:pPr>
            <a:r>
              <a:rPr lang="nl-NL" altLang="nl-NL" sz="2000" dirty="0" smtClean="0">
                <a:solidFill>
                  <a:srgbClr val="333399"/>
                </a:solidFill>
              </a:rPr>
              <a:t>Pensioen vanaf 68 jaar is iets goedkoper dan pensioen vanaf 67 jaar (geldt voor de opbouw vanaf 2018).</a:t>
            </a:r>
          </a:p>
          <a:p>
            <a:pPr>
              <a:buFontTx/>
              <a:buChar char="-"/>
              <a:tabLst>
                <a:tab pos="2962275" algn="l"/>
              </a:tabLst>
            </a:pPr>
            <a:endParaRPr lang="nl-NL" altLang="nl-NL" sz="2000" dirty="0" smtClean="0">
              <a:solidFill>
                <a:srgbClr val="333399"/>
              </a:solidFill>
            </a:endParaRPr>
          </a:p>
          <a:p>
            <a:pPr>
              <a:buFontTx/>
              <a:buChar char="-"/>
              <a:tabLst>
                <a:tab pos="2962275" algn="l"/>
              </a:tabLst>
            </a:pPr>
            <a:r>
              <a:rPr lang="nl-NL" altLang="nl-NL" sz="2000" dirty="0" smtClean="0">
                <a:solidFill>
                  <a:srgbClr val="333399"/>
                </a:solidFill>
              </a:rPr>
              <a:t>Gebruik de pensioenplanner om inzicht te krijgen in je pensioensituatie, ook als je er nog ver van af staat (pensioenplanner is up-to-date).</a:t>
            </a:r>
          </a:p>
          <a:p>
            <a:pPr>
              <a:buFontTx/>
              <a:buChar char="-"/>
              <a:tabLst>
                <a:tab pos="2962275" algn="l"/>
              </a:tabLst>
            </a:pPr>
            <a:endParaRPr lang="nl-NL" altLang="nl-NL" sz="2000" dirty="0" smtClean="0">
              <a:solidFill>
                <a:srgbClr val="333399"/>
              </a:solidFill>
            </a:endParaRPr>
          </a:p>
          <a:p>
            <a:pPr>
              <a:buFontTx/>
              <a:buChar char="-"/>
              <a:tabLst>
                <a:tab pos="2962275" algn="l"/>
              </a:tabLst>
            </a:pPr>
            <a:r>
              <a:rPr lang="nl-NL" altLang="nl-NL" sz="2000" dirty="0" smtClean="0">
                <a:solidFill>
                  <a:srgbClr val="333399"/>
                </a:solidFill>
              </a:rPr>
              <a:t>Overzicht (UPO) op basis van de pensioenrichtleeftijd 68 jaar is begin juni toegestuurd.</a:t>
            </a:r>
          </a:p>
          <a:p>
            <a:pPr>
              <a:tabLst>
                <a:tab pos="2962275" algn="l"/>
              </a:tabLst>
            </a:pPr>
            <a:endParaRPr lang="en-GB" altLang="nl-NL" sz="2000" dirty="0" smtClean="0">
              <a:solidFill>
                <a:srgbClr val="333399"/>
              </a:solidFill>
            </a:endParaRPr>
          </a:p>
          <a:p>
            <a:pPr>
              <a:tabLst>
                <a:tab pos="2962275" algn="l"/>
              </a:tabLst>
            </a:pPr>
            <a:endParaRPr lang="en-GB" altLang="nl-NL" sz="24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08275"/>
            <a:ext cx="77724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defRPr/>
            </a:pPr>
            <a:r>
              <a:rPr lang="en-US" altLang="en-US" sz="3200" dirty="0" err="1" smtClean="0">
                <a:solidFill>
                  <a:srgbClr val="333399"/>
                </a:solidFill>
              </a:rPr>
              <a:t>Meebesturen</a:t>
            </a:r>
            <a:r>
              <a:rPr lang="en-US" altLang="en-US" sz="3200" dirty="0" smtClean="0">
                <a:solidFill>
                  <a:srgbClr val="333399"/>
                </a:solidFill>
              </a:rPr>
              <a:t>?</a:t>
            </a:r>
            <a:br>
              <a:rPr lang="en-US" altLang="en-US" sz="3200" dirty="0" smtClean="0">
                <a:solidFill>
                  <a:srgbClr val="333399"/>
                </a:solidFill>
              </a:rPr>
            </a:br>
            <a:r>
              <a:rPr lang="en-US" altLang="en-US" sz="3200" dirty="0">
                <a:solidFill>
                  <a:srgbClr val="333399"/>
                </a:solidFill>
              </a:rPr>
              <a:t/>
            </a:r>
            <a:br>
              <a:rPr lang="en-US" altLang="en-US" sz="3200" dirty="0">
                <a:solidFill>
                  <a:srgbClr val="333399"/>
                </a:solidFill>
              </a:rPr>
            </a:br>
            <a:endParaRPr lang="en-US" altLang="en-US" sz="3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08275"/>
            <a:ext cx="77724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defRPr/>
            </a:pPr>
            <a:r>
              <a:rPr lang="en-US" altLang="en-US" sz="3200" dirty="0" err="1">
                <a:solidFill>
                  <a:srgbClr val="333399"/>
                </a:solidFill>
              </a:rPr>
              <a:t>V</a:t>
            </a:r>
            <a:r>
              <a:rPr lang="en-US" altLang="en-US" sz="3200" dirty="0" err="1" smtClean="0">
                <a:solidFill>
                  <a:srgbClr val="333399"/>
                </a:solidFill>
              </a:rPr>
              <a:t>ragen</a:t>
            </a:r>
            <a:r>
              <a:rPr lang="en-US" altLang="en-US" sz="3200" dirty="0" smtClean="0">
                <a:solidFill>
                  <a:srgbClr val="333399"/>
                </a:solidFill>
              </a:rPr>
              <a:t>? </a:t>
            </a:r>
            <a:br>
              <a:rPr lang="en-US" altLang="en-US" sz="3200" dirty="0" smtClean="0">
                <a:solidFill>
                  <a:srgbClr val="333399"/>
                </a:solidFill>
              </a:rPr>
            </a:br>
            <a:r>
              <a:rPr lang="en-US" altLang="en-US" sz="3200" dirty="0">
                <a:solidFill>
                  <a:srgbClr val="333399"/>
                </a:solidFill>
              </a:rPr>
              <a:t/>
            </a:r>
            <a:br>
              <a:rPr lang="en-US" altLang="en-US" sz="3200" dirty="0">
                <a:solidFill>
                  <a:srgbClr val="333399"/>
                </a:solidFill>
              </a:rPr>
            </a:br>
            <a:r>
              <a:rPr lang="en-US" altLang="en-US" sz="3200" dirty="0" smtClean="0">
                <a:solidFill>
                  <a:srgbClr val="333399"/>
                </a:solidFill>
              </a:rPr>
              <a:t/>
            </a:r>
            <a:br>
              <a:rPr lang="en-US" altLang="en-US" sz="3200" dirty="0" smtClean="0">
                <a:solidFill>
                  <a:srgbClr val="333399"/>
                </a:solidFill>
              </a:rPr>
            </a:br>
            <a:r>
              <a:rPr lang="en-US" altLang="en-US" sz="1800" dirty="0" err="1" smtClean="0">
                <a:solidFill>
                  <a:srgbClr val="333399"/>
                </a:solidFill>
              </a:rPr>
              <a:t>Kan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ook</a:t>
            </a:r>
            <a:r>
              <a:rPr lang="en-US" altLang="en-US" sz="1800" dirty="0" smtClean="0">
                <a:solidFill>
                  <a:srgbClr val="333399"/>
                </a:solidFill>
              </a:rPr>
              <a:t> via mail:</a:t>
            </a:r>
            <a:br>
              <a:rPr lang="en-US" altLang="en-US" sz="1800" dirty="0" smtClean="0">
                <a:solidFill>
                  <a:srgbClr val="333399"/>
                </a:solidFill>
              </a:rPr>
            </a:br>
            <a:r>
              <a:rPr lang="en-US" altLang="en-US" sz="1800" dirty="0" smtClean="0">
                <a:solidFill>
                  <a:srgbClr val="333399"/>
                </a:solidFill>
              </a:rPr>
              <a:t/>
            </a:r>
            <a:br>
              <a:rPr lang="en-US" altLang="en-US" sz="1800" dirty="0" smtClean="0">
                <a:solidFill>
                  <a:srgbClr val="333399"/>
                </a:solidFill>
              </a:rPr>
            </a:br>
            <a:r>
              <a:rPr lang="en-US" altLang="en-US" sz="1800" dirty="0" smtClean="0">
                <a:solidFill>
                  <a:srgbClr val="333399"/>
                </a:solidFill>
              </a:rPr>
              <a:t>Pensioenfonds@nl.thalesgroup.com</a:t>
            </a:r>
            <a:endParaRPr lang="en-US" altLang="en-US" sz="1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98" y="963804"/>
            <a:ext cx="3780263" cy="53423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2629" y="2054256"/>
            <a:ext cx="6600451" cy="1463238"/>
          </a:xfrm>
        </p:spPr>
        <p:txBody>
          <a:bodyPr anchor="t">
            <a:noAutofit/>
          </a:bodyPr>
          <a:lstStyle/>
          <a:p>
            <a:r>
              <a:rPr lang="nl-NL" sz="3600" dirty="0"/>
              <a:t>Verslag Verantwoordingsorgaan over 2017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215270" y="6306192"/>
            <a:ext cx="2817218" cy="575205"/>
          </a:xfrm>
        </p:spPr>
        <p:txBody>
          <a:bodyPr>
            <a:normAutofit/>
          </a:bodyPr>
          <a:lstStyle/>
          <a:p>
            <a:r>
              <a:rPr lang="nl-NL" b="1" dirty="0"/>
              <a:t>Edward </a:t>
            </a:r>
            <a:r>
              <a:rPr lang="nl-NL" b="1" dirty="0" smtClean="0"/>
              <a:t>Weening</a:t>
            </a:r>
            <a:endParaRPr lang="nl-NL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" b="-578"/>
          <a:stretch/>
        </p:blipFill>
        <p:spPr>
          <a:xfrm>
            <a:off x="2453900" y="2978331"/>
            <a:ext cx="3422791" cy="399118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46954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Onderwerpen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Wat doet het verantwoordingsorgaan? </a:t>
            </a:r>
          </a:p>
          <a:p>
            <a:r>
              <a:rPr lang="nl-NL"/>
              <a:t>De samenstelling van het Verantwoordingsorgaan (VO)</a:t>
            </a:r>
          </a:p>
          <a:p>
            <a:r>
              <a:rPr lang="nl-NL"/>
              <a:t>Jaarverslag van het VO over 2017</a:t>
            </a:r>
          </a:p>
          <a:p>
            <a:r>
              <a:rPr lang="nl-NL"/>
              <a:t>Activiteiten 2017</a:t>
            </a:r>
          </a:p>
          <a:p>
            <a:r>
              <a:rPr lang="nl-NL"/>
              <a:t>Vooruitblik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823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BAC2BA2-B319-4935-A928-FDA86B88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doet het verantwoordingsorgaan (VO)?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3043C71-C37D-472C-A96C-0D446F6B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566" y="888764"/>
            <a:ext cx="7851247" cy="5934642"/>
          </a:xfrm>
        </p:spPr>
        <p:txBody>
          <a:bodyPr/>
          <a:lstStyle/>
          <a:p>
            <a:r>
              <a:rPr lang="nl-NL" dirty="0"/>
              <a:t>Het bestuur is wettelijk verplicht om verantwoording af te leggen aan het VO over het beleid en de wijze waarop dat is uitgevoerd</a:t>
            </a:r>
          </a:p>
          <a:p>
            <a:r>
              <a:rPr lang="nl-NL" dirty="0"/>
              <a:t>Volgens de Pensioenwet dient het VO een oordeel te geven over:</a:t>
            </a:r>
          </a:p>
          <a:p>
            <a:pPr lvl="1"/>
            <a:r>
              <a:rPr lang="nl-NL" dirty="0"/>
              <a:t> het handelen van het bestuur,</a:t>
            </a:r>
          </a:p>
          <a:p>
            <a:pPr lvl="1"/>
            <a:r>
              <a:rPr lang="nl-NL" dirty="0"/>
              <a:t>het uitgevoerde beleid en</a:t>
            </a:r>
          </a:p>
          <a:p>
            <a:pPr lvl="1"/>
            <a:r>
              <a:rPr lang="nl-NL" dirty="0"/>
              <a:t>de beleidskeuzes voor de toekomst</a:t>
            </a:r>
          </a:p>
          <a:p>
            <a:r>
              <a:rPr lang="nl-NL" dirty="0"/>
              <a:t>Het VO legt haar bevindingen vast in een jaarrapport dat opgenomen wordt in het jaarverslag van het SPTN bestuur</a:t>
            </a:r>
          </a:p>
          <a:p>
            <a:r>
              <a:rPr lang="nl-NL" dirty="0"/>
              <a:t>Het verantwoordingsorgaan kan, gevraagd én ongevraagd het bestuur adviseren over beleid en de gevolgen daarvan voor deelnemers. </a:t>
            </a:r>
          </a:p>
        </p:txBody>
      </p:sp>
    </p:spTree>
    <p:extLst>
      <p:ext uri="{BB962C8B-B14F-4D97-AF65-F5344CB8AC3E}">
        <p14:creationId xmlns:p14="http://schemas.microsoft.com/office/powerpoint/2010/main" val="886361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Leden van het Verantwoordingsorgaan (VO)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29C5-6AE8-4718-A35B-6044D61CE9E0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37200" y="92207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2pPr marL="88900" lvl="1" algn="ctr">
              <a:defRPr sz="2400" b="1">
                <a:solidFill>
                  <a:srgbClr val="660033"/>
                </a:solidFill>
              </a:defRPr>
            </a:lvl2pPr>
          </a:lstStyle>
          <a:p>
            <a:r>
              <a:rPr lang="nl-NL" sz="2400" b="1" dirty="0">
                <a:solidFill>
                  <a:srgbClr val="660033"/>
                </a:solidFill>
              </a:rPr>
              <a:t>Namens de gepensioneerden</a:t>
            </a:r>
          </a:p>
        </p:txBody>
      </p:sp>
      <p:grpSp>
        <p:nvGrpSpPr>
          <p:cNvPr id="21" name="Groep 20"/>
          <p:cNvGrpSpPr/>
          <p:nvPr/>
        </p:nvGrpSpPr>
        <p:grpSpPr>
          <a:xfrm>
            <a:off x="1437200" y="1425645"/>
            <a:ext cx="6837005" cy="5355448"/>
            <a:chOff x="1548456" y="1236887"/>
            <a:chExt cx="6837005" cy="5355448"/>
          </a:xfrm>
        </p:grpSpPr>
        <p:sp>
          <p:nvSpPr>
            <p:cNvPr id="18" name="Tekstvak 17"/>
            <p:cNvSpPr txBox="1"/>
            <p:nvPr/>
          </p:nvSpPr>
          <p:spPr>
            <a:xfrm>
              <a:off x="2122936" y="5761338"/>
              <a:ext cx="29694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lvl="1" algn="ctr"/>
              <a:r>
                <a:rPr lang="nl-NL" sz="2400" b="1" dirty="0">
                  <a:solidFill>
                    <a:srgbClr val="660033"/>
                  </a:solidFill>
                </a:rPr>
                <a:t>Otto van der Zeeuw</a:t>
              </a:r>
              <a:br>
                <a:rPr lang="nl-NL" sz="2400" b="1" dirty="0">
                  <a:solidFill>
                    <a:srgbClr val="660033"/>
                  </a:solidFill>
                </a:rPr>
              </a:br>
              <a:r>
                <a:rPr lang="nl-NL" sz="2400" b="1" dirty="0">
                  <a:solidFill>
                    <a:srgbClr val="660033"/>
                  </a:solidFill>
                </a:rPr>
                <a:t>(sinds 2012)</a:t>
              </a:r>
            </a:p>
          </p:txBody>
        </p:sp>
        <p:grpSp>
          <p:nvGrpSpPr>
            <p:cNvPr id="20" name="Groep 19"/>
            <p:cNvGrpSpPr/>
            <p:nvPr/>
          </p:nvGrpSpPr>
          <p:grpSpPr>
            <a:xfrm>
              <a:off x="1548456" y="1236887"/>
              <a:ext cx="6837005" cy="5335014"/>
              <a:chOff x="1562587" y="1259190"/>
              <a:chExt cx="6837005" cy="5335014"/>
            </a:xfrm>
          </p:grpSpPr>
          <p:grpSp>
            <p:nvGrpSpPr>
              <p:cNvPr id="15" name="Groep 14"/>
              <p:cNvGrpSpPr/>
              <p:nvPr/>
            </p:nvGrpSpPr>
            <p:grpSpPr>
              <a:xfrm>
                <a:off x="1562587" y="1259190"/>
                <a:ext cx="6837005" cy="4502148"/>
                <a:chOff x="1806498" y="2468757"/>
                <a:chExt cx="5982009" cy="3965497"/>
              </a:xfrm>
            </p:grpSpPr>
            <p:pic>
              <p:nvPicPr>
                <p:cNvPr id="16" name="Afbeelding 1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907210" y="2468757"/>
                  <a:ext cx="2881297" cy="3965497"/>
                </a:xfrm>
                <a:prstGeom prst="rect">
                  <a:avLst/>
                </a:prstGeom>
              </p:spPr>
            </p:pic>
            <p:pic>
              <p:nvPicPr>
                <p:cNvPr id="17" name="Afbeelding 16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806498" y="2468757"/>
                  <a:ext cx="3100712" cy="3965497"/>
                </a:xfrm>
                <a:prstGeom prst="rect">
                  <a:avLst/>
                </a:prstGeom>
              </p:spPr>
            </p:pic>
          </p:grpSp>
          <p:sp>
            <p:nvSpPr>
              <p:cNvPr id="19" name="Tekstvak 18"/>
              <p:cNvSpPr txBox="1"/>
              <p:nvPr/>
            </p:nvSpPr>
            <p:spPr>
              <a:xfrm>
                <a:off x="5092346" y="5763207"/>
                <a:ext cx="3307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2pPr marL="88900" lvl="1">
                  <a:defRPr sz="2000" b="1">
                    <a:solidFill>
                      <a:srgbClr val="660033"/>
                    </a:solidFill>
                  </a:defRPr>
                </a:lvl2pPr>
              </a:lstStyle>
              <a:p>
                <a:pPr lvl="1" algn="ctr"/>
                <a:r>
                  <a:rPr lang="nl-NL" sz="2400" dirty="0"/>
                  <a:t>Jan van Rijn</a:t>
                </a:r>
                <a:br>
                  <a:rPr lang="nl-NL" sz="2400" dirty="0"/>
                </a:br>
                <a:r>
                  <a:rPr lang="nl-NL" sz="2400" dirty="0"/>
                  <a:t>(sinds 2016)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656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1772816"/>
            <a:ext cx="77724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GB" altLang="en-US" sz="4000" dirty="0" smtClean="0">
                <a:solidFill>
                  <a:srgbClr val="333399"/>
                </a:solidFill>
              </a:rPr>
              <a:t>Welkom </a:t>
            </a:r>
          </a:p>
          <a:p>
            <a:pPr algn="ctr">
              <a:buFontTx/>
              <a:buNone/>
            </a:pPr>
            <a:r>
              <a:rPr lang="en-GB" altLang="en-US" sz="4000" dirty="0" err="1" smtClean="0">
                <a:solidFill>
                  <a:srgbClr val="333399"/>
                </a:solidFill>
              </a:rPr>
              <a:t>aan</a:t>
            </a:r>
            <a:r>
              <a:rPr lang="en-GB" altLang="en-US" sz="4000" dirty="0" smtClean="0">
                <a:solidFill>
                  <a:srgbClr val="333399"/>
                </a:solidFill>
              </a:rPr>
              <a:t> de </a:t>
            </a:r>
            <a:r>
              <a:rPr lang="en-GB" altLang="en-US" sz="4000" dirty="0" err="1" smtClean="0">
                <a:solidFill>
                  <a:srgbClr val="333399"/>
                </a:solidFill>
              </a:rPr>
              <a:t>kijkers</a:t>
            </a:r>
            <a:r>
              <a:rPr lang="en-GB" altLang="en-US" sz="4000" dirty="0" smtClean="0">
                <a:solidFill>
                  <a:srgbClr val="333399"/>
                </a:solidFill>
              </a:rPr>
              <a:t> in </a:t>
            </a:r>
            <a:r>
              <a:rPr lang="en-GB" altLang="en-US" sz="4000" dirty="0" err="1" smtClean="0">
                <a:solidFill>
                  <a:srgbClr val="333399"/>
                </a:solidFill>
              </a:rPr>
              <a:t>Huizen</a:t>
            </a:r>
            <a:r>
              <a:rPr lang="en-GB" altLang="en-US" sz="4000" dirty="0" smtClean="0">
                <a:solidFill>
                  <a:srgbClr val="333399"/>
                </a:solidFill>
              </a:rPr>
              <a:t>, </a:t>
            </a:r>
          </a:p>
          <a:p>
            <a:pPr algn="ctr">
              <a:buFontTx/>
              <a:buNone/>
            </a:pPr>
            <a:r>
              <a:rPr lang="en-GB" altLang="en-US" sz="4000" dirty="0" smtClean="0">
                <a:solidFill>
                  <a:srgbClr val="333399"/>
                </a:solidFill>
              </a:rPr>
              <a:t>Eindhoven, Delft en </a:t>
            </a:r>
            <a:r>
              <a:rPr lang="en-GB" altLang="en-US" sz="4000" dirty="0" err="1" smtClean="0">
                <a:solidFill>
                  <a:srgbClr val="333399"/>
                </a:solidFill>
              </a:rPr>
              <a:t>thuis</a:t>
            </a:r>
            <a:endParaRPr lang="en-GB" altLang="en-US" sz="4000" dirty="0" smtClean="0">
              <a:solidFill>
                <a:srgbClr val="333399"/>
              </a:solidFill>
            </a:endParaRPr>
          </a:p>
          <a:p>
            <a:pPr algn="ctr">
              <a:buFontTx/>
              <a:buNone/>
            </a:pPr>
            <a:endParaRPr lang="en-GB" altLang="en-US" sz="4000" dirty="0" smtClean="0">
              <a:solidFill>
                <a:srgbClr val="333399"/>
              </a:solidFill>
            </a:endParaRPr>
          </a:p>
          <a:p>
            <a:pPr algn="ctr">
              <a:buFontTx/>
              <a:buNone/>
            </a:pPr>
            <a:endParaRPr lang="en-GB" altLang="en-US" sz="4000" dirty="0" smtClean="0">
              <a:solidFill>
                <a:srgbClr val="333399"/>
              </a:solidFill>
            </a:endParaRPr>
          </a:p>
          <a:p>
            <a:pPr>
              <a:buFontTx/>
              <a:buNone/>
            </a:pP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9753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Leden van het Verantwoordingsorgaan (VO)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29C5-6AE8-4718-A35B-6044D61CE9E0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37200" y="92207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2pPr marL="88900" lvl="1" algn="ctr">
              <a:defRPr sz="2400" b="1">
                <a:solidFill>
                  <a:srgbClr val="660033"/>
                </a:solidFill>
              </a:defRPr>
            </a:lvl2pPr>
          </a:lstStyle>
          <a:p>
            <a:r>
              <a:rPr lang="nl-NL" sz="2400" b="1" dirty="0">
                <a:solidFill>
                  <a:srgbClr val="660033"/>
                </a:solidFill>
              </a:rPr>
              <a:t>Namens de Actieven</a:t>
            </a:r>
          </a:p>
        </p:txBody>
      </p:sp>
      <p:grpSp>
        <p:nvGrpSpPr>
          <p:cNvPr id="21" name="Groep 20"/>
          <p:cNvGrpSpPr/>
          <p:nvPr/>
        </p:nvGrpSpPr>
        <p:grpSpPr>
          <a:xfrm>
            <a:off x="2037806" y="5942739"/>
            <a:ext cx="6295186" cy="838354"/>
            <a:chOff x="2149062" y="5753981"/>
            <a:chExt cx="6295186" cy="838354"/>
          </a:xfrm>
        </p:grpSpPr>
        <p:sp>
          <p:nvSpPr>
            <p:cNvPr id="18" name="Tekstvak 17"/>
            <p:cNvSpPr txBox="1"/>
            <p:nvPr/>
          </p:nvSpPr>
          <p:spPr>
            <a:xfrm>
              <a:off x="2149062" y="5761338"/>
              <a:ext cx="27927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lvl="1" algn="ctr"/>
              <a:r>
                <a:rPr lang="nl-NL" sz="2400" b="1" dirty="0">
                  <a:solidFill>
                    <a:srgbClr val="660033"/>
                  </a:solidFill>
                </a:rPr>
                <a:t>Jos van </a:t>
              </a:r>
              <a:r>
                <a:rPr lang="nl-NL" sz="2400" b="1" dirty="0" err="1">
                  <a:solidFill>
                    <a:srgbClr val="660033"/>
                  </a:solidFill>
                </a:rPr>
                <a:t>Deemter</a:t>
              </a:r>
              <a:r>
                <a:rPr lang="nl-NL" sz="2400" b="1" dirty="0">
                  <a:solidFill>
                    <a:srgbClr val="660033"/>
                  </a:solidFill>
                </a:rPr>
                <a:t/>
              </a:r>
              <a:br>
                <a:rPr lang="nl-NL" sz="2400" b="1" dirty="0">
                  <a:solidFill>
                    <a:srgbClr val="660033"/>
                  </a:solidFill>
                </a:rPr>
              </a:br>
              <a:r>
                <a:rPr lang="nl-NL" sz="2400" b="1" dirty="0">
                  <a:solidFill>
                    <a:srgbClr val="660033"/>
                  </a:solidFill>
                </a:rPr>
                <a:t>(sinds 2016)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4635199" y="5753981"/>
              <a:ext cx="38090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2pPr marL="88900" lvl="1">
                <a:defRPr sz="2000" b="1">
                  <a:solidFill>
                    <a:srgbClr val="660033"/>
                  </a:solidFill>
                </a:defRPr>
              </a:lvl2pPr>
            </a:lstStyle>
            <a:p>
              <a:pPr lvl="1" algn="ctr"/>
              <a:r>
                <a:rPr lang="nl-NL" sz="2400" dirty="0"/>
                <a:t>Edward Weening</a:t>
              </a:r>
              <a:br>
                <a:rPr lang="nl-NL" sz="2400" dirty="0"/>
              </a:br>
              <a:r>
                <a:rPr lang="nl-NL" sz="2400" dirty="0"/>
                <a:t>(sinds juni 2017)</a:t>
              </a:r>
            </a:p>
          </p:txBody>
        </p:sp>
      </p:grpSp>
      <p:pic>
        <p:nvPicPr>
          <p:cNvPr id="26" name="Picture 1" descr="image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200" y="1403342"/>
            <a:ext cx="3393339" cy="45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8367" y="1383741"/>
            <a:ext cx="3513910" cy="455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84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Leden van het Verantwoordingsorgaan (VO)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29C5-6AE8-4718-A35B-6044D61CE9E0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37200" y="92207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2pPr marL="88900" lvl="1" algn="ctr">
              <a:defRPr sz="2400" b="1">
                <a:solidFill>
                  <a:srgbClr val="660033"/>
                </a:solidFill>
              </a:defRPr>
            </a:lvl2pPr>
          </a:lstStyle>
          <a:p>
            <a:r>
              <a:rPr lang="nl-NL" sz="2400" b="1" dirty="0">
                <a:solidFill>
                  <a:srgbClr val="660033"/>
                </a:solidFill>
              </a:rPr>
              <a:t>Namens de werkgever</a:t>
            </a:r>
          </a:p>
        </p:txBody>
      </p:sp>
      <p:grpSp>
        <p:nvGrpSpPr>
          <p:cNvPr id="21" name="Groep 20"/>
          <p:cNvGrpSpPr/>
          <p:nvPr/>
        </p:nvGrpSpPr>
        <p:grpSpPr>
          <a:xfrm>
            <a:off x="1881050" y="5929662"/>
            <a:ext cx="6145349" cy="851431"/>
            <a:chOff x="1992306" y="5740904"/>
            <a:chExt cx="6145349" cy="851431"/>
          </a:xfrm>
        </p:grpSpPr>
        <p:sp>
          <p:nvSpPr>
            <p:cNvPr id="18" name="Tekstvak 17"/>
            <p:cNvSpPr txBox="1"/>
            <p:nvPr/>
          </p:nvSpPr>
          <p:spPr>
            <a:xfrm>
              <a:off x="1992306" y="5761338"/>
              <a:ext cx="29494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lvl="1" algn="ctr"/>
              <a:r>
                <a:rPr lang="nl-NL" sz="2400" b="1" dirty="0">
                  <a:solidFill>
                    <a:srgbClr val="660033"/>
                  </a:solidFill>
                </a:rPr>
                <a:t>Krista Keijzer</a:t>
              </a:r>
              <a:br>
                <a:rPr lang="nl-NL" sz="2400" b="1" dirty="0">
                  <a:solidFill>
                    <a:srgbClr val="660033"/>
                  </a:solidFill>
                </a:rPr>
              </a:br>
              <a:r>
                <a:rPr lang="nl-NL" sz="2400" b="1" dirty="0">
                  <a:solidFill>
                    <a:srgbClr val="660033"/>
                  </a:solidFill>
                </a:rPr>
                <a:t>(sinds 2018)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4977856" y="5740904"/>
              <a:ext cx="3159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2pPr marL="88900" lvl="1">
                <a:defRPr sz="2000" b="1">
                  <a:solidFill>
                    <a:srgbClr val="660033"/>
                  </a:solidFill>
                </a:defRPr>
              </a:lvl2pPr>
            </a:lstStyle>
            <a:p>
              <a:pPr lvl="1" algn="ctr"/>
              <a:r>
                <a:rPr lang="nl-NL" sz="2400" dirty="0"/>
                <a:t>David Hoogenraad (sinds 2016)</a:t>
              </a:r>
            </a:p>
          </p:txBody>
        </p:sp>
      </p:grp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r="6091"/>
          <a:stretch/>
        </p:blipFill>
        <p:spPr>
          <a:xfrm rot="5400000">
            <a:off x="4481311" y="1910412"/>
            <a:ext cx="4504017" cy="353074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33594D56-975A-41DA-8152-B7726EB969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" b="16177"/>
          <a:stretch/>
        </p:blipFill>
        <p:spPr>
          <a:xfrm>
            <a:off x="1603513" y="1424119"/>
            <a:ext cx="3364433" cy="45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61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DC1F2414-D13E-4C41-BFC7-CE35D3C7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Jaarverslag van het VO over 2017 (inhoud)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B4C18C00-0ABB-43AF-A2C6-63C487EE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Professionalisering van het VO</a:t>
            </a:r>
          </a:p>
          <a:p>
            <a:pPr lvl="1"/>
            <a:r>
              <a:rPr lang="nl-NL" dirty="0"/>
              <a:t>Volwaardig sparring (</a:t>
            </a:r>
            <a:r>
              <a:rPr lang="nl-NL" dirty="0" err="1"/>
              <a:t>countervailing</a:t>
            </a:r>
            <a:r>
              <a:rPr lang="nl-NL" dirty="0"/>
              <a:t>) </a:t>
            </a:r>
            <a:r>
              <a:rPr lang="nl-NL" dirty="0" smtClean="0"/>
              <a:t>partner</a:t>
            </a:r>
          </a:p>
          <a:p>
            <a:pPr lvl="1"/>
            <a:r>
              <a:rPr lang="nl-NL" dirty="0" smtClean="0"/>
              <a:t>Opleidingen (VO en geschiktheidsniveau A)</a:t>
            </a:r>
            <a:endParaRPr lang="nl-NL" dirty="0"/>
          </a:p>
          <a:p>
            <a:r>
              <a:rPr lang="nl-NL" dirty="0"/>
              <a:t>Het VO heeft regelmatig overleg met:</a:t>
            </a:r>
          </a:p>
          <a:p>
            <a:pPr lvl="1"/>
            <a:r>
              <a:rPr lang="nl-NL" dirty="0"/>
              <a:t>Intern VO ter voorbereiding op gesprek met bestuur en andere partijen (5X)</a:t>
            </a:r>
          </a:p>
          <a:p>
            <a:pPr lvl="1"/>
            <a:r>
              <a:rPr lang="nl-NL" dirty="0"/>
              <a:t>Het bestuur of een delegatie (6X)</a:t>
            </a:r>
          </a:p>
          <a:p>
            <a:pPr lvl="2"/>
            <a:r>
              <a:rPr lang="nl-NL" dirty="0"/>
              <a:t>Doornemen besluitenlijst van het Bestuur</a:t>
            </a:r>
          </a:p>
          <a:p>
            <a:pPr lvl="2"/>
            <a:r>
              <a:rPr lang="nl-NL" dirty="0"/>
              <a:t>Ontwikkeling dekkingsgraad van het Fonds</a:t>
            </a:r>
          </a:p>
          <a:p>
            <a:pPr lvl="1"/>
            <a:r>
              <a:rPr lang="nl-NL" dirty="0"/>
              <a:t>Visitatie Commissie</a:t>
            </a:r>
          </a:p>
          <a:p>
            <a:pPr lvl="1"/>
            <a:r>
              <a:rPr lang="nl-NL" dirty="0"/>
              <a:t>Externe accountant (concept jaarverslag)</a:t>
            </a:r>
          </a:p>
          <a:p>
            <a:pPr lvl="1"/>
            <a:r>
              <a:rPr lang="nl-NL" dirty="0"/>
              <a:t>Certificerende actuaris (concept actuarieel rapport)</a:t>
            </a:r>
          </a:p>
          <a:p>
            <a:r>
              <a:rPr lang="nl-NL" dirty="0"/>
              <a:t>E-Tol omgeving</a:t>
            </a:r>
          </a:p>
          <a:p>
            <a:pPr lvl="1"/>
            <a:r>
              <a:rPr lang="nl-NL" dirty="0"/>
              <a:t>Voor de archivering van de verslagen, en andere (studie)documenten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004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DC1F2414-D13E-4C41-BFC7-CE35D3C7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Jaarverslag van het VO over 2017 (oordeel)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B4C18C00-0ABB-43AF-A2C6-63C487EE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Algemeen is het VO is positief over het gevoerde beleid en de uitvoering daarvan. De dekkingsgraad is goed</a:t>
            </a:r>
          </a:p>
          <a:p>
            <a:r>
              <a:rPr lang="nl-NL" dirty="0"/>
              <a:t>Verbeterpunten m.b.t. het handelen van het Bestuur</a:t>
            </a:r>
          </a:p>
          <a:p>
            <a:pPr lvl="1"/>
            <a:r>
              <a:rPr lang="nl-NL" dirty="0"/>
              <a:t>Sneller het VO informeren over diverse zaken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Het Bestuur heeft de statuten gewijzigd zonder overleg met het VO. Volgens de pensioenwet heeft het VO geen adviesrecht. Het bestuur toegezegd het VO voortaan van te voren te informeren.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De herbenoemingsprocedure van zittende leden van het Bestuur en het VO is niet duidelijk.</a:t>
            </a:r>
          </a:p>
          <a:p>
            <a:r>
              <a:rPr lang="nl-NL" dirty="0" smtClean="0"/>
              <a:t>Goede </a:t>
            </a:r>
            <a:r>
              <a:rPr lang="nl-NL" dirty="0"/>
              <a:t>punten m.b.t. het handelen van het Bestuur</a:t>
            </a:r>
          </a:p>
          <a:p>
            <a:pPr lvl="1"/>
            <a:r>
              <a:rPr lang="nl-NL" dirty="0"/>
              <a:t> ombouw van de portefeuille </a:t>
            </a:r>
            <a:r>
              <a:rPr lang="nl-NL" dirty="0" err="1"/>
              <a:t>a.g.v.</a:t>
            </a:r>
            <a:r>
              <a:rPr lang="nl-NL" dirty="0"/>
              <a:t> ALM-studie is geëffectueerd. </a:t>
            </a:r>
          </a:p>
          <a:p>
            <a:pPr lvl="1"/>
            <a:r>
              <a:rPr lang="nl-NL" dirty="0"/>
              <a:t>Adequaat gereageerd op verkoop AON Hewitt aan </a:t>
            </a:r>
            <a:r>
              <a:rPr lang="nl-NL" dirty="0" err="1"/>
              <a:t>RiskCo</a:t>
            </a:r>
            <a:endParaRPr lang="nl-NL" dirty="0"/>
          </a:p>
          <a:p>
            <a:pPr lvl="1"/>
            <a:r>
              <a:rPr lang="nl-NL" dirty="0"/>
              <a:t>Workshop gehouden over missie, visie en strategie met alle stakeholders</a:t>
            </a:r>
          </a:p>
          <a:p>
            <a:r>
              <a:rPr lang="nl-NL" dirty="0"/>
              <a:t>Oordeel over het gevoerde beleid</a:t>
            </a:r>
          </a:p>
          <a:p>
            <a:pPr lvl="1"/>
            <a:r>
              <a:rPr lang="nl-NL" dirty="0"/>
              <a:t>Het Bestuur is zeer adequaat om gegaan met het rente </a:t>
            </a:r>
            <a:r>
              <a:rPr lang="nl-NL" dirty="0" err="1"/>
              <a:t>hedge</a:t>
            </a:r>
            <a:r>
              <a:rPr lang="nl-NL" dirty="0"/>
              <a:t> beleid</a:t>
            </a:r>
          </a:p>
        </p:txBody>
      </p:sp>
    </p:spTree>
    <p:extLst>
      <p:ext uri="{BB962C8B-B14F-4D97-AF65-F5344CB8AC3E}">
        <p14:creationId xmlns:p14="http://schemas.microsoft.com/office/powerpoint/2010/main" val="3438157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Activiteiten in 2017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58415" y="1219198"/>
            <a:ext cx="7175986" cy="5284343"/>
          </a:xfrm>
        </p:spPr>
        <p:txBody>
          <a:bodyPr/>
          <a:lstStyle/>
          <a:p>
            <a:r>
              <a:rPr lang="nl-NL" dirty="0"/>
              <a:t>Gesprek met visitatie commissie (10 april)</a:t>
            </a:r>
          </a:p>
          <a:p>
            <a:r>
              <a:rPr lang="nl-NL" dirty="0"/>
              <a:t>Gesprek met de Actuaris Accountant (8 mei)</a:t>
            </a:r>
          </a:p>
          <a:p>
            <a:r>
              <a:rPr lang="nl-NL" dirty="0"/>
              <a:t>Volgen van aanvullende cursussen door leden VO</a:t>
            </a:r>
          </a:p>
          <a:p>
            <a:r>
              <a:rPr lang="nl-NL" dirty="0"/>
              <a:t>Gesprekken met vertegenwoordigers van het bestuur</a:t>
            </a:r>
          </a:p>
          <a:p>
            <a:pPr lvl="1"/>
            <a:r>
              <a:rPr lang="nl-NL" dirty="0"/>
              <a:t>Doornemen besluiten a.d.h.v. besluitenlijst</a:t>
            </a:r>
          </a:p>
          <a:p>
            <a:pPr lvl="1"/>
            <a:r>
              <a:rPr lang="nl-NL" dirty="0"/>
              <a:t>Discussie over rente swaps (worden enigszins afgebouwd)</a:t>
            </a:r>
          </a:p>
          <a:p>
            <a:pPr lvl="1"/>
            <a:r>
              <a:rPr lang="nl-NL" dirty="0"/>
              <a:t>Advies over het aangepaste Communicatieplan</a:t>
            </a:r>
          </a:p>
          <a:p>
            <a:pPr lvl="1"/>
            <a:r>
              <a:rPr lang="nl-NL" dirty="0"/>
              <a:t>Discussie over Raad van Toezicht i.p.v. Visitatie Commissie</a:t>
            </a:r>
          </a:p>
          <a:p>
            <a:pPr lvl="1"/>
            <a:r>
              <a:rPr lang="nl-NL" dirty="0"/>
              <a:t>Indexatie (0,14% maar het begin is er)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9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Vooruitblik 2018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(mee)werken aan de instelling van een Raad van Toezicht (RvT) i.p.v. Visitatiecommissie</a:t>
            </a:r>
          </a:p>
          <a:p>
            <a:r>
              <a:rPr lang="nl-NL" dirty="0"/>
              <a:t>“Vinger aan de </a:t>
            </a:r>
            <a:r>
              <a:rPr lang="nl-NL" dirty="0" smtClean="0"/>
              <a:t>pols” </a:t>
            </a:r>
            <a:r>
              <a:rPr lang="nl-NL" dirty="0"/>
              <a:t>bij de ophanden zijnde aanpassingen aan het pensioenstelsel</a:t>
            </a:r>
          </a:p>
          <a:p>
            <a:r>
              <a:rPr lang="nl-NL" dirty="0"/>
              <a:t>Doorgaan met kennisontwikkeling leden VO</a:t>
            </a:r>
          </a:p>
          <a:p>
            <a:r>
              <a:rPr lang="nl-NL" dirty="0"/>
              <a:t>Regelmatig overleg met het PF bestuur en gesprekken met visitatie commissie, Accountants en anderen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381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Samenvattend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communicatie tussen het PF bestuur en de VO is sterk verbeterd</a:t>
            </a:r>
          </a:p>
          <a:p>
            <a:r>
              <a:rPr lang="nl-NL" dirty="0"/>
              <a:t>Naar oordeel van het VO is het bestuur gedegen bezig en heeft zich verzekerd van professionele assistentie</a:t>
            </a:r>
          </a:p>
          <a:p>
            <a:r>
              <a:rPr lang="nl-NL" dirty="0"/>
              <a:t>De dekkingsgraad laat een stijgende lijn zien. De SPTN kan het vergelijk met andere fondsen goed doorstaan</a:t>
            </a:r>
          </a:p>
        </p:txBody>
      </p:sp>
    </p:spTree>
    <p:extLst>
      <p:ext uri="{BB962C8B-B14F-4D97-AF65-F5344CB8AC3E}">
        <p14:creationId xmlns:p14="http://schemas.microsoft.com/office/powerpoint/2010/main" val="591040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en-GB" altLang="en-US" sz="4400" smtClean="0"/>
          </a:p>
          <a:p>
            <a:pPr algn="ctr">
              <a:buFontTx/>
              <a:buNone/>
            </a:pPr>
            <a:r>
              <a:rPr lang="en-GB" altLang="en-US" sz="4400" smtClean="0">
                <a:solidFill>
                  <a:srgbClr val="333399"/>
                </a:solidFill>
              </a:rPr>
              <a:t>Rondvraag</a:t>
            </a:r>
          </a:p>
          <a:p>
            <a:pPr algn="ctr">
              <a:buFontTx/>
              <a:buNone/>
            </a:pPr>
            <a:endParaRPr lang="en-GB" altLang="en-US" sz="440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GB" altLang="en-US" sz="4000" dirty="0" err="1" smtClean="0">
                <a:solidFill>
                  <a:srgbClr val="333399"/>
                </a:solidFill>
              </a:rPr>
              <a:t>Notulen</a:t>
            </a:r>
            <a:r>
              <a:rPr lang="en-GB" altLang="en-US" sz="4000" dirty="0" smtClean="0">
                <a:solidFill>
                  <a:srgbClr val="333399"/>
                </a:solidFill>
              </a:rPr>
              <a:t> 23 </a:t>
            </a:r>
            <a:r>
              <a:rPr lang="en-GB" altLang="en-US" sz="4000" dirty="0" err="1" smtClean="0">
                <a:solidFill>
                  <a:srgbClr val="333399"/>
                </a:solidFill>
              </a:rPr>
              <a:t>juni</a:t>
            </a:r>
            <a:r>
              <a:rPr lang="en-GB" altLang="en-US" sz="4000" dirty="0" smtClean="0">
                <a:solidFill>
                  <a:srgbClr val="333399"/>
                </a:solidFill>
              </a:rPr>
              <a:t> 2017</a:t>
            </a:r>
          </a:p>
          <a:p>
            <a:pPr algn="ctr">
              <a:buFontTx/>
              <a:buNone/>
            </a:pPr>
            <a:endParaRPr lang="en-GB" altLang="en-US" sz="4000" dirty="0" smtClean="0">
              <a:solidFill>
                <a:srgbClr val="333399"/>
              </a:solidFill>
            </a:endParaRPr>
          </a:p>
          <a:p>
            <a:pPr algn="ctr">
              <a:buFontTx/>
              <a:buNone/>
            </a:pPr>
            <a:endParaRPr lang="en-GB" altLang="en-US" sz="4000" dirty="0" smtClean="0">
              <a:solidFill>
                <a:srgbClr val="333399"/>
              </a:solidFill>
            </a:endParaRPr>
          </a:p>
          <a:p>
            <a:pPr>
              <a:buFontTx/>
              <a:buNone/>
            </a:pPr>
            <a:endParaRPr lang="en-US" alt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08275"/>
            <a:ext cx="77724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defRPr/>
            </a:pPr>
            <a:r>
              <a:rPr lang="en-US" altLang="en-US" sz="3200" dirty="0">
                <a:solidFill>
                  <a:srgbClr val="333399"/>
                </a:solidFill>
              </a:rPr>
              <a:t>Hoe </a:t>
            </a:r>
            <a:r>
              <a:rPr lang="en-US" altLang="en-US" sz="3200" dirty="0" err="1">
                <a:solidFill>
                  <a:srgbClr val="333399"/>
                </a:solidFill>
              </a:rPr>
              <a:t>staat</a:t>
            </a:r>
            <a:r>
              <a:rPr lang="en-US" altLang="en-US" sz="3200" dirty="0">
                <a:solidFill>
                  <a:srgbClr val="333399"/>
                </a:solidFill>
              </a:rPr>
              <a:t> het pensioenfonds </a:t>
            </a:r>
            <a:r>
              <a:rPr lang="en-US" altLang="en-US" sz="3200" dirty="0" err="1">
                <a:solidFill>
                  <a:srgbClr val="333399"/>
                </a:solidFill>
              </a:rPr>
              <a:t>er</a:t>
            </a:r>
            <a:r>
              <a:rPr lang="en-US" altLang="en-US" sz="3200" dirty="0">
                <a:solidFill>
                  <a:srgbClr val="333399"/>
                </a:solidFill>
              </a:rPr>
              <a:t> </a:t>
            </a:r>
            <a:r>
              <a:rPr lang="en-US" altLang="en-US" sz="3200" dirty="0" err="1">
                <a:solidFill>
                  <a:srgbClr val="333399"/>
                </a:solidFill>
              </a:rPr>
              <a:t>voor</a:t>
            </a:r>
            <a:r>
              <a:rPr lang="en-US" altLang="en-US" sz="3200" dirty="0">
                <a:solidFill>
                  <a:srgbClr val="333399"/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73238"/>
            <a:ext cx="7772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nl-NL" sz="2000" dirty="0" smtClean="0">
                <a:solidFill>
                  <a:schemeClr val="accent6"/>
                </a:solidFill>
              </a:rPr>
              <a:t>Vermogen fonds</a:t>
            </a:r>
          </a:p>
          <a:p>
            <a:pPr eaLnBrk="1" hangingPunct="1">
              <a:buFontTx/>
              <a:buNone/>
              <a:defRPr/>
            </a:pPr>
            <a:r>
              <a:rPr lang="nl-NL" sz="2000" dirty="0" smtClean="0">
                <a:solidFill>
                  <a:schemeClr val="accent6"/>
                </a:solidFill>
              </a:rPr>
              <a:t>		                               =      dekkingsgraad %</a:t>
            </a:r>
          </a:p>
          <a:p>
            <a:pPr eaLnBrk="1" hangingPunct="1">
              <a:buFontTx/>
              <a:buNone/>
              <a:defRPr/>
            </a:pPr>
            <a:r>
              <a:rPr lang="nl-NL" sz="2000" dirty="0" smtClean="0">
                <a:solidFill>
                  <a:schemeClr val="accent6"/>
                </a:solidFill>
              </a:rPr>
              <a:t>Verplichtingen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nl-NL" sz="2000" dirty="0" smtClean="0">
                <a:solidFill>
                  <a:schemeClr val="accent6"/>
                </a:solidFill>
              </a:rPr>
              <a:t/>
            </a:r>
            <a:br>
              <a:rPr lang="nl-NL" sz="2000" dirty="0" smtClean="0">
                <a:solidFill>
                  <a:schemeClr val="accent6"/>
                </a:solidFill>
              </a:rPr>
            </a:br>
            <a:r>
              <a:rPr lang="nl-NL" sz="2000" dirty="0" smtClean="0">
                <a:solidFill>
                  <a:schemeClr val="accent6"/>
                </a:solidFill>
              </a:rPr>
              <a:t/>
            </a:r>
            <a:br>
              <a:rPr lang="nl-NL" sz="2000" dirty="0" smtClean="0">
                <a:solidFill>
                  <a:schemeClr val="accent6"/>
                </a:solidFill>
              </a:rPr>
            </a:br>
            <a:r>
              <a:rPr lang="nl-NL" sz="2000" dirty="0" smtClean="0">
                <a:solidFill>
                  <a:schemeClr val="accent6"/>
                </a:solidFill>
              </a:rPr>
              <a:t>Een dekkingsgraad van 108 % betekent dat het pensioenfonds voor iedere 100 euro die nu en in de toekomst aan pensioen moet worden uitgekeerd, 108 euro aan beleggingen heeft.</a:t>
            </a:r>
            <a:br>
              <a:rPr lang="nl-NL" sz="2000" dirty="0" smtClean="0">
                <a:solidFill>
                  <a:schemeClr val="accent6"/>
                </a:solidFill>
              </a:rPr>
            </a:br>
            <a:endParaRPr lang="nl-NL" sz="2000" dirty="0" smtClean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GB" sz="2000" dirty="0" err="1" smtClean="0">
                <a:solidFill>
                  <a:schemeClr val="accent6"/>
                </a:solidFill>
              </a:rPr>
              <a:t>Minimaal</a:t>
            </a:r>
            <a:r>
              <a:rPr lang="en-GB" sz="2000" dirty="0" smtClean="0">
                <a:solidFill>
                  <a:schemeClr val="accent6"/>
                </a:solidFill>
              </a:rPr>
              <a:t> </a:t>
            </a:r>
            <a:r>
              <a:rPr lang="en-GB" sz="2000" dirty="0" err="1" smtClean="0">
                <a:solidFill>
                  <a:schemeClr val="accent6"/>
                </a:solidFill>
              </a:rPr>
              <a:t>vereiste</a:t>
            </a:r>
            <a:r>
              <a:rPr lang="en-GB" sz="2000" dirty="0" smtClean="0">
                <a:solidFill>
                  <a:schemeClr val="accent6"/>
                </a:solidFill>
              </a:rPr>
              <a:t> </a:t>
            </a:r>
            <a:r>
              <a:rPr lang="en-GB" sz="2000" dirty="0" err="1" smtClean="0">
                <a:solidFill>
                  <a:schemeClr val="accent6"/>
                </a:solidFill>
              </a:rPr>
              <a:t>dekkingsgraad</a:t>
            </a:r>
            <a:r>
              <a:rPr lang="en-GB" sz="2000" dirty="0" smtClean="0">
                <a:solidFill>
                  <a:schemeClr val="accent6"/>
                </a:solidFill>
              </a:rPr>
              <a:t> is 104,2%, </a:t>
            </a:r>
            <a:r>
              <a:rPr lang="en-GB" sz="2000" dirty="0" err="1" smtClean="0">
                <a:solidFill>
                  <a:schemeClr val="accent6"/>
                </a:solidFill>
              </a:rPr>
              <a:t>anders</a:t>
            </a:r>
            <a:r>
              <a:rPr lang="en-GB" sz="2000" dirty="0" smtClean="0">
                <a:solidFill>
                  <a:schemeClr val="accent6"/>
                </a:solidFill>
              </a:rPr>
              <a:t> is </a:t>
            </a:r>
            <a:r>
              <a:rPr lang="en-GB" sz="2000" dirty="0" err="1" smtClean="0">
                <a:solidFill>
                  <a:schemeClr val="accent6"/>
                </a:solidFill>
              </a:rPr>
              <a:t>er</a:t>
            </a:r>
            <a:r>
              <a:rPr lang="en-GB" sz="2000" dirty="0" smtClean="0">
                <a:solidFill>
                  <a:schemeClr val="accent6"/>
                </a:solidFill>
              </a:rPr>
              <a:t> </a:t>
            </a:r>
            <a:r>
              <a:rPr lang="en-GB" sz="2000" dirty="0" err="1" smtClean="0">
                <a:solidFill>
                  <a:schemeClr val="accent6"/>
                </a:solidFill>
              </a:rPr>
              <a:t>sprake</a:t>
            </a:r>
            <a:r>
              <a:rPr lang="en-GB" sz="2000" dirty="0" smtClean="0">
                <a:solidFill>
                  <a:schemeClr val="accent6"/>
                </a:solidFill>
              </a:rPr>
              <a:t> van </a:t>
            </a:r>
            <a:r>
              <a:rPr lang="en-GB" sz="2000" dirty="0" err="1" smtClean="0">
                <a:solidFill>
                  <a:schemeClr val="accent6"/>
                </a:solidFill>
              </a:rPr>
              <a:t>een</a:t>
            </a:r>
            <a:r>
              <a:rPr lang="en-GB" sz="2000" dirty="0" smtClean="0">
                <a:solidFill>
                  <a:schemeClr val="accent6"/>
                </a:solidFill>
              </a:rPr>
              <a:t> </a:t>
            </a:r>
            <a:r>
              <a:rPr lang="en-GB" sz="2000" u="sng" dirty="0" err="1" smtClean="0">
                <a:solidFill>
                  <a:schemeClr val="accent6"/>
                </a:solidFill>
              </a:rPr>
              <a:t>dekkingstekort</a:t>
            </a:r>
            <a:r>
              <a:rPr lang="en-GB" sz="2000" dirty="0" smtClean="0">
                <a:solidFill>
                  <a:schemeClr val="accent6"/>
                </a:solidFill>
              </a:rPr>
              <a:t>;</a:t>
            </a:r>
            <a:endParaRPr lang="en-GB" sz="2000" u="sng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GB" sz="2000" dirty="0" err="1" smtClean="0">
                <a:solidFill>
                  <a:schemeClr val="accent6"/>
                </a:solidFill>
              </a:rPr>
              <a:t>Vereist</a:t>
            </a:r>
            <a:r>
              <a:rPr lang="en-GB" sz="2000" dirty="0" smtClean="0">
                <a:solidFill>
                  <a:schemeClr val="accent6"/>
                </a:solidFill>
              </a:rPr>
              <a:t> (op 10-jaars </a:t>
            </a:r>
            <a:r>
              <a:rPr lang="en-GB" sz="2000" dirty="0" err="1" smtClean="0">
                <a:solidFill>
                  <a:schemeClr val="accent6"/>
                </a:solidFill>
              </a:rPr>
              <a:t>termijn</a:t>
            </a:r>
            <a:r>
              <a:rPr lang="en-GB" sz="2000" dirty="0" smtClean="0">
                <a:solidFill>
                  <a:schemeClr val="accent6"/>
                </a:solidFill>
              </a:rPr>
              <a:t>) is </a:t>
            </a:r>
            <a:r>
              <a:rPr lang="en-GB" sz="2000" dirty="0" err="1" smtClean="0">
                <a:solidFill>
                  <a:schemeClr val="accent6"/>
                </a:solidFill>
              </a:rPr>
              <a:t>ongeveer</a:t>
            </a:r>
            <a:r>
              <a:rPr lang="en-GB" sz="2000" dirty="0" smtClean="0">
                <a:solidFill>
                  <a:schemeClr val="accent6"/>
                </a:solidFill>
              </a:rPr>
              <a:t> 124%, </a:t>
            </a:r>
            <a:r>
              <a:rPr lang="en-GB" sz="2000" dirty="0" err="1" smtClean="0">
                <a:solidFill>
                  <a:schemeClr val="accent6"/>
                </a:solidFill>
              </a:rPr>
              <a:t>anders</a:t>
            </a:r>
            <a:r>
              <a:rPr lang="en-GB" sz="2000" dirty="0" smtClean="0">
                <a:solidFill>
                  <a:schemeClr val="accent6"/>
                </a:solidFill>
              </a:rPr>
              <a:t> is </a:t>
            </a:r>
            <a:r>
              <a:rPr lang="en-GB" sz="2000" dirty="0" err="1" smtClean="0">
                <a:solidFill>
                  <a:schemeClr val="accent6"/>
                </a:solidFill>
              </a:rPr>
              <a:t>er</a:t>
            </a:r>
            <a:r>
              <a:rPr lang="en-GB" sz="2000" dirty="0" smtClean="0">
                <a:solidFill>
                  <a:schemeClr val="accent6"/>
                </a:solidFill>
              </a:rPr>
              <a:t> </a:t>
            </a:r>
            <a:r>
              <a:rPr lang="en-GB" sz="2000" dirty="0" err="1" smtClean="0">
                <a:solidFill>
                  <a:schemeClr val="accent6"/>
                </a:solidFill>
              </a:rPr>
              <a:t>sprake</a:t>
            </a:r>
            <a:r>
              <a:rPr lang="en-GB" sz="2000" dirty="0" smtClean="0">
                <a:solidFill>
                  <a:schemeClr val="accent6"/>
                </a:solidFill>
              </a:rPr>
              <a:t> van </a:t>
            </a:r>
            <a:r>
              <a:rPr lang="en-GB" sz="2000" dirty="0" err="1" smtClean="0">
                <a:solidFill>
                  <a:schemeClr val="accent6"/>
                </a:solidFill>
              </a:rPr>
              <a:t>een</a:t>
            </a:r>
            <a:r>
              <a:rPr lang="en-GB" sz="2000" dirty="0" smtClean="0">
                <a:solidFill>
                  <a:schemeClr val="accent6"/>
                </a:solidFill>
              </a:rPr>
              <a:t> </a:t>
            </a:r>
            <a:r>
              <a:rPr lang="en-GB" sz="2000" u="sng" dirty="0" err="1" smtClean="0">
                <a:solidFill>
                  <a:schemeClr val="accent6"/>
                </a:solidFill>
              </a:rPr>
              <a:t>reservetekort</a:t>
            </a:r>
            <a:r>
              <a:rPr lang="en-GB" sz="2000" dirty="0" smtClean="0">
                <a:solidFill>
                  <a:schemeClr val="accent6"/>
                </a:solidFill>
              </a:rPr>
              <a:t>.</a:t>
            </a:r>
            <a:endParaRPr lang="en-GB" sz="2000" u="sng" dirty="0" smtClean="0">
              <a:solidFill>
                <a:schemeClr val="accent6"/>
              </a:solidFill>
            </a:endParaRPr>
          </a:p>
        </p:txBody>
      </p:sp>
      <p:sp>
        <p:nvSpPr>
          <p:cNvPr id="2" name="Min 1"/>
          <p:cNvSpPr/>
          <p:nvPr/>
        </p:nvSpPr>
        <p:spPr bwMode="auto">
          <a:xfrm>
            <a:off x="250825" y="2133600"/>
            <a:ext cx="2665413" cy="374650"/>
          </a:xfrm>
          <a:prstGeom prst="mathMinus">
            <a:avLst/>
          </a:prstGeom>
          <a:solidFill>
            <a:schemeClr val="accent2"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000" tIns="46800" rIns="90000" bIns="46800"/>
          <a:lstStyle/>
          <a:p>
            <a:pPr eaLnBrk="0" hangingPunct="0">
              <a:defRPr/>
            </a:pPr>
            <a:endParaRPr lang="nl-NL"/>
          </a:p>
        </p:txBody>
      </p:sp>
      <p:sp>
        <p:nvSpPr>
          <p:cNvPr id="30724" name="Rechthoek 2"/>
          <p:cNvSpPr>
            <a:spLocks noChangeArrowheads="1"/>
          </p:cNvSpPr>
          <p:nvPr/>
        </p:nvSpPr>
        <p:spPr bwMode="auto">
          <a:xfrm>
            <a:off x="2003425" y="476250"/>
            <a:ext cx="357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3399"/>
                </a:solidFill>
                <a:latin typeface="Arial" charset="0"/>
              </a:rPr>
              <a:t>Dekkingsgraad (definitie)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 bwMode="auto">
          <a:xfrm>
            <a:off x="457200" y="322263"/>
            <a:ext cx="8229600" cy="92233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4000" dirty="0" err="1" smtClean="0"/>
              <a:t>Dekkingsgraad</a:t>
            </a:r>
            <a:r>
              <a:rPr lang="en-GB" altLang="en-US" sz="4000" dirty="0" smtClean="0"/>
              <a:t> Pensioenfonds Thales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1"/>
            <a:ext cx="8502425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5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918450" cy="4284663"/>
          </a:xfrm>
          <a:noFill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err="1" smtClean="0">
                <a:solidFill>
                  <a:srgbClr val="333399"/>
                </a:solidFill>
              </a:rPr>
              <a:t>Vermogen</a:t>
            </a:r>
            <a:r>
              <a:rPr lang="en-US" altLang="en-US" sz="2800" dirty="0" smtClean="0">
                <a:solidFill>
                  <a:srgbClr val="333399"/>
                </a:solidFill>
              </a:rPr>
              <a:t> 1.381 </a:t>
            </a:r>
            <a:r>
              <a:rPr lang="en-US" altLang="en-US" sz="2800" dirty="0" err="1" smtClean="0">
                <a:solidFill>
                  <a:srgbClr val="333399"/>
                </a:solidFill>
              </a:rPr>
              <a:t>mln</a:t>
            </a:r>
            <a:r>
              <a:rPr lang="en-US" altLang="en-US" sz="2800" dirty="0" smtClean="0">
                <a:solidFill>
                  <a:srgbClr val="333399"/>
                </a:solidFill>
              </a:rPr>
              <a:t> Euro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err="1" smtClean="0">
                <a:solidFill>
                  <a:srgbClr val="333399"/>
                </a:solidFill>
              </a:rPr>
              <a:t>Verplichtingen</a:t>
            </a:r>
            <a:r>
              <a:rPr lang="en-US" altLang="en-US" sz="2800" dirty="0" smtClean="0">
                <a:solidFill>
                  <a:srgbClr val="333399"/>
                </a:solidFill>
              </a:rPr>
              <a:t> 1.226 </a:t>
            </a:r>
            <a:r>
              <a:rPr lang="en-US" altLang="en-US" sz="2800" dirty="0" err="1" smtClean="0">
                <a:solidFill>
                  <a:srgbClr val="333399"/>
                </a:solidFill>
              </a:rPr>
              <a:t>mln</a:t>
            </a:r>
            <a:r>
              <a:rPr lang="en-US" altLang="en-US" sz="2800" dirty="0" smtClean="0">
                <a:solidFill>
                  <a:srgbClr val="333399"/>
                </a:solidFill>
              </a:rPr>
              <a:t> Euro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err="1" smtClean="0">
                <a:solidFill>
                  <a:srgbClr val="333399"/>
                </a:solidFill>
              </a:rPr>
              <a:t>Actuele</a:t>
            </a:r>
            <a:r>
              <a:rPr lang="en-US" altLang="en-US" sz="2800" dirty="0" smtClean="0">
                <a:solidFill>
                  <a:srgbClr val="333399"/>
                </a:solidFill>
              </a:rPr>
              <a:t> </a:t>
            </a:r>
            <a:r>
              <a:rPr lang="en-US" altLang="en-US" sz="2800" dirty="0" err="1" smtClean="0">
                <a:solidFill>
                  <a:srgbClr val="333399"/>
                </a:solidFill>
              </a:rPr>
              <a:t>dekkingsgraad</a:t>
            </a:r>
            <a:r>
              <a:rPr lang="en-US" altLang="en-US" sz="2800" dirty="0" smtClean="0">
                <a:solidFill>
                  <a:srgbClr val="333399"/>
                </a:solidFill>
              </a:rPr>
              <a:t> 112,6%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333399"/>
                </a:solidFill>
              </a:rPr>
              <a:t>Beleidsdekkingsgraad 112,4% </a:t>
            </a:r>
            <a:br>
              <a:rPr lang="en-US" altLang="en-US" sz="2800" dirty="0" smtClean="0">
                <a:solidFill>
                  <a:srgbClr val="333399"/>
                </a:solidFill>
              </a:rPr>
            </a:br>
            <a:r>
              <a:rPr lang="en-US" altLang="en-US" sz="2000" i="1" dirty="0" smtClean="0">
                <a:solidFill>
                  <a:srgbClr val="333399"/>
                </a:solidFill>
              </a:rPr>
              <a:t>(beleidsdekkingsgraad is het </a:t>
            </a:r>
            <a:r>
              <a:rPr lang="en-US" altLang="en-US" sz="2000" i="1" dirty="0" err="1" smtClean="0">
                <a:solidFill>
                  <a:srgbClr val="333399"/>
                </a:solidFill>
              </a:rPr>
              <a:t>gemiddelde</a:t>
            </a:r>
            <a:r>
              <a:rPr lang="en-US" altLang="en-US" sz="2000" i="1" dirty="0" smtClean="0">
                <a:solidFill>
                  <a:srgbClr val="333399"/>
                </a:solidFill>
              </a:rPr>
              <a:t> van de </a:t>
            </a:r>
            <a:r>
              <a:rPr lang="en-US" altLang="en-US" sz="2000" i="1" dirty="0" err="1" smtClean="0">
                <a:solidFill>
                  <a:srgbClr val="333399"/>
                </a:solidFill>
              </a:rPr>
              <a:t>actuele</a:t>
            </a:r>
            <a:r>
              <a:rPr lang="en-US" altLang="en-US" sz="2000" i="1" dirty="0" smtClean="0">
                <a:solidFill>
                  <a:srgbClr val="333399"/>
                </a:solidFill>
              </a:rPr>
              <a:t> </a:t>
            </a:r>
            <a:r>
              <a:rPr lang="en-US" altLang="en-US" sz="2000" i="1" dirty="0" err="1" smtClean="0">
                <a:solidFill>
                  <a:srgbClr val="333399"/>
                </a:solidFill>
              </a:rPr>
              <a:t>dekkingsgraden</a:t>
            </a:r>
            <a:r>
              <a:rPr lang="en-US" altLang="en-US" sz="2000" i="1" dirty="0" smtClean="0">
                <a:solidFill>
                  <a:srgbClr val="333399"/>
                </a:solidFill>
              </a:rPr>
              <a:t> per </a:t>
            </a:r>
            <a:r>
              <a:rPr lang="en-US" altLang="en-US" sz="2000" i="1" dirty="0" err="1" smtClean="0">
                <a:solidFill>
                  <a:srgbClr val="333399"/>
                </a:solidFill>
              </a:rPr>
              <a:t>maand</a:t>
            </a:r>
            <a:r>
              <a:rPr lang="en-US" altLang="en-US" sz="2000" i="1" dirty="0" smtClean="0">
                <a:solidFill>
                  <a:srgbClr val="333399"/>
                </a:solidFill>
              </a:rPr>
              <a:t> over de </a:t>
            </a:r>
            <a:r>
              <a:rPr lang="en-US" altLang="en-US" sz="2000" i="1" dirty="0" err="1" smtClean="0">
                <a:solidFill>
                  <a:srgbClr val="333399"/>
                </a:solidFill>
              </a:rPr>
              <a:t>afgelopen</a:t>
            </a:r>
            <a:r>
              <a:rPr lang="en-US" altLang="en-US" sz="2000" i="1" dirty="0" smtClean="0">
                <a:solidFill>
                  <a:srgbClr val="333399"/>
                </a:solidFill>
              </a:rPr>
              <a:t> 12 </a:t>
            </a:r>
            <a:r>
              <a:rPr lang="en-US" altLang="en-US" sz="2000" i="1" dirty="0" err="1" smtClean="0">
                <a:solidFill>
                  <a:srgbClr val="333399"/>
                </a:solidFill>
              </a:rPr>
              <a:t>maanden</a:t>
            </a:r>
            <a:r>
              <a:rPr lang="en-US" altLang="en-US" sz="2000" i="1" dirty="0" smtClean="0">
                <a:solidFill>
                  <a:srgbClr val="333399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333399"/>
              </a:solidFill>
            </a:endParaRPr>
          </a:p>
        </p:txBody>
      </p:sp>
      <p:sp>
        <p:nvSpPr>
          <p:cNvPr id="43011" name="Rechthoek 1"/>
          <p:cNvSpPr>
            <a:spLocks noChangeArrowheads="1"/>
          </p:cNvSpPr>
          <p:nvPr/>
        </p:nvSpPr>
        <p:spPr bwMode="auto">
          <a:xfrm>
            <a:off x="1278072" y="476250"/>
            <a:ext cx="65053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en-US" sz="2800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/>
            <a:r>
              <a:rPr lang="en-GB" altLang="en-US" sz="2800" dirty="0" err="1">
                <a:solidFill>
                  <a:srgbClr val="333399"/>
                </a:solidFill>
                <a:latin typeface="Arial" charset="0"/>
              </a:rPr>
              <a:t>Actuele</a:t>
            </a:r>
            <a:r>
              <a:rPr lang="en-GB" alt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altLang="en-US" sz="2800" dirty="0" err="1">
                <a:solidFill>
                  <a:srgbClr val="333399"/>
                </a:solidFill>
                <a:latin typeface="Arial" charset="0"/>
              </a:rPr>
              <a:t>dekkingsgraad</a:t>
            </a:r>
            <a:r>
              <a:rPr lang="en-GB" alt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altLang="en-US" sz="2800" dirty="0" smtClean="0">
                <a:solidFill>
                  <a:srgbClr val="333399"/>
                </a:solidFill>
                <a:latin typeface="Arial" charset="0"/>
              </a:rPr>
              <a:t>op 31 </a:t>
            </a:r>
            <a:r>
              <a:rPr lang="en-GB" altLang="en-US" sz="2800" dirty="0" err="1">
                <a:solidFill>
                  <a:srgbClr val="333399"/>
                </a:solidFill>
                <a:latin typeface="Arial" charset="0"/>
              </a:rPr>
              <a:t>mei</a:t>
            </a:r>
            <a:r>
              <a:rPr lang="en-GB" alt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altLang="en-US" sz="2800" dirty="0" smtClean="0">
                <a:solidFill>
                  <a:srgbClr val="333399"/>
                </a:solidFill>
                <a:latin typeface="Arial" charset="0"/>
              </a:rPr>
              <a:t>2018 </a:t>
            </a:r>
            <a:endParaRPr lang="en-GB" altLang="en-US" sz="2800" dirty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7918450" cy="42846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GB" altLang="en-US" sz="3600" i="1" dirty="0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nl-NL" sz="2000" dirty="0" smtClean="0">
                <a:solidFill>
                  <a:srgbClr val="000099"/>
                </a:solidFill>
              </a:rPr>
              <a:t>Stichting </a:t>
            </a:r>
            <a:r>
              <a:rPr lang="nl-NL" sz="2000" dirty="0">
                <a:solidFill>
                  <a:srgbClr val="000099"/>
                </a:solidFill>
              </a:rPr>
              <a:t>Pensioenfonds Thales Nederland heeft in 2015 een </a:t>
            </a:r>
            <a:r>
              <a:rPr lang="nl-NL" sz="2000" dirty="0" smtClean="0">
                <a:solidFill>
                  <a:srgbClr val="000099"/>
                </a:solidFill>
              </a:rPr>
              <a:t>herstelplan ingediend </a:t>
            </a:r>
            <a:r>
              <a:rPr lang="nl-NL" sz="2000" dirty="0">
                <a:solidFill>
                  <a:srgbClr val="000099"/>
                </a:solidFill>
              </a:rPr>
              <a:t>bij de toezichthouder De Nederlandsche Bank</a:t>
            </a:r>
            <a:r>
              <a:rPr lang="nl-NL" sz="2000" dirty="0" smtClean="0">
                <a:solidFill>
                  <a:srgbClr val="000099"/>
                </a:solidFill>
              </a:rPr>
              <a:t>. </a:t>
            </a:r>
            <a:r>
              <a:rPr lang="en-US" sz="2000" dirty="0" err="1" smtClean="0">
                <a:solidFill>
                  <a:srgbClr val="000099"/>
                </a:solidFill>
              </a:rPr>
              <a:t>E</a:t>
            </a:r>
            <a:r>
              <a:rPr lang="en-US" altLang="en-US" sz="2000" dirty="0" err="1" smtClean="0">
                <a:solidFill>
                  <a:srgbClr val="000099"/>
                </a:solidFill>
              </a:rPr>
              <a:t>r</a:t>
            </a:r>
            <a:r>
              <a:rPr lang="en-US" altLang="en-US" sz="2000" dirty="0" smtClean="0">
                <a:solidFill>
                  <a:srgbClr val="000099"/>
                </a:solidFill>
              </a:rPr>
              <a:t> </a:t>
            </a:r>
            <a:r>
              <a:rPr lang="en-US" altLang="en-US" sz="2000" dirty="0">
                <a:solidFill>
                  <a:srgbClr val="000099"/>
                </a:solidFill>
              </a:rPr>
              <a:t>is </a:t>
            </a:r>
            <a:r>
              <a:rPr lang="en-US" altLang="en-US" sz="2000" dirty="0" err="1">
                <a:solidFill>
                  <a:srgbClr val="000099"/>
                </a:solidFill>
              </a:rPr>
              <a:t>sprake</a:t>
            </a:r>
            <a:r>
              <a:rPr lang="en-US" altLang="en-US" sz="2000" dirty="0">
                <a:solidFill>
                  <a:srgbClr val="000099"/>
                </a:solidFill>
              </a:rPr>
              <a:t> van </a:t>
            </a:r>
            <a:r>
              <a:rPr lang="en-US" altLang="en-US" sz="2000" dirty="0" err="1">
                <a:solidFill>
                  <a:srgbClr val="000099"/>
                </a:solidFill>
              </a:rPr>
              <a:t>reservetekort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smtClean="0">
                <a:solidFill>
                  <a:srgbClr val="000099"/>
                </a:solidFill>
              </a:rPr>
              <a:t>(</a:t>
            </a:r>
            <a:r>
              <a:rPr lang="en-US" altLang="en-US" sz="2000" dirty="0" err="1" smtClean="0">
                <a:solidFill>
                  <a:srgbClr val="000099"/>
                </a:solidFill>
              </a:rPr>
              <a:t>dekkingsgraad</a:t>
            </a:r>
            <a:r>
              <a:rPr lang="en-US" altLang="en-US" sz="2000" dirty="0" smtClean="0">
                <a:solidFill>
                  <a:srgbClr val="000099"/>
                </a:solidFill>
              </a:rPr>
              <a:t> &lt;124%)</a:t>
            </a:r>
            <a:r>
              <a:rPr lang="en-US" altLang="en-US" sz="2000" dirty="0" smtClean="0">
                <a:solidFill>
                  <a:srgbClr val="002060"/>
                </a:solidFill>
              </a:rPr>
              <a:t>.</a:t>
            </a:r>
            <a:r>
              <a:rPr lang="nl-NL" sz="2000" dirty="0">
                <a:solidFill>
                  <a:srgbClr val="000099"/>
                </a:solidFill>
              </a:rPr>
              <a:t/>
            </a:r>
            <a:br>
              <a:rPr lang="nl-NL" sz="2000" dirty="0">
                <a:solidFill>
                  <a:srgbClr val="000099"/>
                </a:solidFill>
              </a:rPr>
            </a:br>
            <a:endParaRPr lang="nl-NL" sz="2000" dirty="0" smtClean="0">
              <a:solidFill>
                <a:srgbClr val="000099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nl-NL" sz="2000" dirty="0" smtClean="0">
                <a:solidFill>
                  <a:srgbClr val="000099"/>
                </a:solidFill>
              </a:rPr>
              <a:t>Uit het herstelplan </a:t>
            </a:r>
            <a:r>
              <a:rPr lang="nl-NL" sz="2000" dirty="0">
                <a:solidFill>
                  <a:srgbClr val="000099"/>
                </a:solidFill>
              </a:rPr>
              <a:t>blijkt dat het </a:t>
            </a:r>
            <a:r>
              <a:rPr lang="nl-NL" sz="2000" dirty="0" smtClean="0">
                <a:solidFill>
                  <a:srgbClr val="000099"/>
                </a:solidFill>
              </a:rPr>
              <a:t>fonds, bij bepaalde aannames, </a:t>
            </a:r>
            <a:r>
              <a:rPr lang="nl-NL" sz="2000" dirty="0">
                <a:solidFill>
                  <a:srgbClr val="000099"/>
                </a:solidFill>
              </a:rPr>
              <a:t>voldoende herstelkracht heeft en </a:t>
            </a:r>
            <a:r>
              <a:rPr lang="nl-NL" sz="2000" dirty="0" smtClean="0">
                <a:solidFill>
                  <a:srgbClr val="000099"/>
                </a:solidFill>
              </a:rPr>
              <a:t>binnen een periode van 10 jaar uit herstel </a:t>
            </a:r>
            <a:r>
              <a:rPr lang="nl-NL" sz="2000" dirty="0">
                <a:solidFill>
                  <a:srgbClr val="000099"/>
                </a:solidFill>
              </a:rPr>
              <a:t>is en het vereist eigen vermogen dan weer op peil </a:t>
            </a:r>
            <a:r>
              <a:rPr lang="nl-NL" sz="2000" dirty="0" smtClean="0">
                <a:solidFill>
                  <a:srgbClr val="000099"/>
                </a:solidFill>
              </a:rPr>
              <a:t>is (stand herstelplan 2018</a:t>
            </a:r>
            <a:r>
              <a:rPr lang="nl-NL" sz="2000" dirty="0" smtClean="0">
                <a:solidFill>
                  <a:srgbClr val="333399"/>
                </a:solidFill>
              </a:rPr>
              <a:t>).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nl-NL" sz="2000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000" dirty="0">
              <a:solidFill>
                <a:srgbClr val="000099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 smtClean="0">
                <a:solidFill>
                  <a:srgbClr val="333399"/>
                </a:solidFill>
              </a:rPr>
              <a:t/>
            </a:r>
            <a:br>
              <a:rPr lang="en-US" altLang="en-US" sz="2000" dirty="0" smtClean="0">
                <a:solidFill>
                  <a:srgbClr val="333399"/>
                </a:solidFill>
              </a:rPr>
            </a:br>
            <a:endParaRPr lang="en-US" altLang="en-US" sz="20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altLang="en-US" sz="20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altLang="en-US" sz="2800" dirty="0" smtClean="0">
              <a:solidFill>
                <a:srgbClr val="333399"/>
              </a:solidFill>
            </a:endParaRPr>
          </a:p>
        </p:txBody>
      </p:sp>
      <p:sp>
        <p:nvSpPr>
          <p:cNvPr id="31747" name="Rechthoek 1"/>
          <p:cNvSpPr>
            <a:spLocks noChangeArrowheads="1"/>
          </p:cNvSpPr>
          <p:nvPr/>
        </p:nvSpPr>
        <p:spPr bwMode="auto">
          <a:xfrm>
            <a:off x="2860675" y="333375"/>
            <a:ext cx="200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333399"/>
                </a:solidFill>
                <a:latin typeface="Arial" charset="0"/>
              </a:rPr>
              <a:t>Herstelplan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ert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1332</Words>
  <Application>Microsoft Office PowerPoint</Application>
  <PresentationFormat>Diavoorstelling (4:3)</PresentationFormat>
  <Paragraphs>331</Paragraphs>
  <Slides>37</Slides>
  <Notes>13</Notes>
  <HiddenSlides>1</HiddenSlides>
  <MMClips>0</MMClips>
  <ScaleCrop>false</ScaleCrop>
  <HeadingPairs>
    <vt:vector size="6" baseType="variant"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Default Design</vt:lpstr>
      <vt:lpstr>Sliert</vt:lpstr>
      <vt:lpstr>1_Default Design</vt:lpstr>
      <vt:lpstr>Chart</vt:lpstr>
      <vt:lpstr>Jaarlijkse informatiebijeenkomst Stichting Pensioenfonds  Thales Nederland</vt:lpstr>
      <vt:lpstr>Agenda</vt:lpstr>
      <vt:lpstr>PowerPoint-presentatie</vt:lpstr>
      <vt:lpstr>PowerPoint-presentatie</vt:lpstr>
      <vt:lpstr>Hoe staat het pensioenfonds er voor? </vt:lpstr>
      <vt:lpstr>PowerPoint-presentatie</vt:lpstr>
      <vt:lpstr>Dekkingsgraad Pensioenfonds Thales</vt:lpstr>
      <vt:lpstr>PowerPoint-presentatie</vt:lpstr>
      <vt:lpstr>PowerPoint-presentatie</vt:lpstr>
      <vt:lpstr>Haalbaarheidstoets 2017</vt:lpstr>
      <vt:lpstr>2017</vt:lpstr>
      <vt:lpstr>      </vt:lpstr>
      <vt:lpstr>Rendement 2017</vt:lpstr>
      <vt:lpstr>Rendement afgelopen 10 jaar </vt:lpstr>
      <vt:lpstr>Hoeveel kost ons pensioenfonds?   </vt:lpstr>
      <vt:lpstr>PowerPoint-presentatie</vt:lpstr>
      <vt:lpstr>Missie, Visie en Strategie en Integraal Risicomanagement</vt:lpstr>
      <vt:lpstr>Pensioenadministratie</vt:lpstr>
      <vt:lpstr>PowerPoint-presentatie</vt:lpstr>
      <vt:lpstr>Premie 2018  </vt:lpstr>
      <vt:lpstr>Indexatie 2018</vt:lpstr>
      <vt:lpstr>Wijzigingen per 1 januari 2018 </vt:lpstr>
      <vt:lpstr>Pensioenreglement wijziging 2018  </vt:lpstr>
      <vt:lpstr>Meebesturen?  </vt:lpstr>
      <vt:lpstr>Vragen?    Kan ook via mail:  Pensioenfonds@nl.thalesgroup.com</vt:lpstr>
      <vt:lpstr>Verslag Verantwoordingsorgaan over 2017</vt:lpstr>
      <vt:lpstr>Onderwerpen</vt:lpstr>
      <vt:lpstr>Wat doet het verantwoordingsorgaan (VO)? </vt:lpstr>
      <vt:lpstr>Leden van het Verantwoordingsorgaan (VO)</vt:lpstr>
      <vt:lpstr>Leden van het Verantwoordingsorgaan (VO)</vt:lpstr>
      <vt:lpstr>Leden van het Verantwoordingsorgaan (VO)</vt:lpstr>
      <vt:lpstr>Jaarverslag van het VO over 2017 (inhoud)</vt:lpstr>
      <vt:lpstr>Jaarverslag van het VO over 2017 (oordeel)</vt:lpstr>
      <vt:lpstr>Activiteiten in 2017</vt:lpstr>
      <vt:lpstr>Vooruitblik 2018</vt:lpstr>
      <vt:lpstr>Samenvattend</vt:lpstr>
      <vt:lpstr>PowerPoint-presentatie</vt:lpstr>
    </vt:vector>
  </TitlesOfParts>
  <Company>Hollandse Signaalapparaten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IT-Services</dc:creator>
  <cp:lastModifiedBy>Dolinda Buijnsters</cp:lastModifiedBy>
  <cp:revision>1322</cp:revision>
  <cp:lastPrinted>2017-06-27T07:11:12Z</cp:lastPrinted>
  <dcterms:created xsi:type="dcterms:W3CDTF">2002-06-14T09:36:47Z</dcterms:created>
  <dcterms:modified xsi:type="dcterms:W3CDTF">2018-06-20T08:15:08Z</dcterms:modified>
</cp:coreProperties>
</file>